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2" r:id="rId2"/>
  </p:sldMasterIdLst>
  <p:notesMasterIdLst>
    <p:notesMasterId r:id="rId13"/>
  </p:notesMasterIdLst>
  <p:handoutMasterIdLst>
    <p:handoutMasterId r:id="rId14"/>
  </p:handoutMasterIdLst>
  <p:sldIdLst>
    <p:sldId id="308" r:id="rId3"/>
    <p:sldId id="303" r:id="rId4"/>
    <p:sldId id="310" r:id="rId5"/>
    <p:sldId id="316" r:id="rId6"/>
    <p:sldId id="311" r:id="rId7"/>
    <p:sldId id="306" r:id="rId8"/>
    <p:sldId id="309" r:id="rId9"/>
    <p:sldId id="313" r:id="rId10"/>
    <p:sldId id="304" r:id="rId11"/>
    <p:sldId id="299" r:id="rId12"/>
  </p:sldIdLst>
  <p:sldSz cx="9144000" cy="6858000" type="screen4x3"/>
  <p:notesSz cx="6794500" cy="9906000"/>
  <p:embeddedFontLst>
    <p:embeddedFont>
      <p:font typeface="Calibri" pitchFamily="34" charset="0"/>
      <p:regular r:id="rId15"/>
      <p:bold r:id="rId16"/>
      <p:italic r:id="rId17"/>
      <p:boldItalic r:id="rId18"/>
    </p:embeddedFont>
    <p:embeddedFont>
      <p:font typeface="trebuchet ms" pitchFamily="34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ergman, Frank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C9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29" autoAdjust="0"/>
    <p:restoredTop sz="94660"/>
  </p:normalViewPr>
  <p:slideViewPr>
    <p:cSldViewPr>
      <p:cViewPr>
        <p:scale>
          <a:sx n="76" d="100"/>
          <a:sy n="76" d="100"/>
        </p:scale>
        <p:origin x="-1332" y="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Relationship Id="rId22" Type="http://schemas.openxmlformats.org/officeDocument/2006/relationships/font" Target="fonts/font8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cs typeface="+mn-cs"/>
              </a:defRPr>
            </a:lvl1pPr>
          </a:lstStyle>
          <a:p>
            <a:pPr>
              <a:defRPr/>
            </a:pPr>
            <a:fld id="{14F41168-8FD4-45E6-9F4C-EABB8F5D2314}" type="datetimeFigureOut">
              <a:rPr lang="en-US"/>
              <a:pPr>
                <a:defRPr/>
              </a:pPr>
              <a:t>12/16/2015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09113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100" y="9409113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cs typeface="+mn-cs"/>
              </a:defRPr>
            </a:lvl1pPr>
          </a:lstStyle>
          <a:p>
            <a:pPr>
              <a:defRPr/>
            </a:pPr>
            <a:fld id="{97FB5CDB-147D-47C8-A80B-BA601CE1EF6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sp>
        <p:nvSpPr>
          <p:cNvPr id="6" name="hl" descr="CONFIDENTIAL"/>
          <p:cNvSpPr txBox="1"/>
          <p:nvPr/>
        </p:nvSpPr>
        <p:spPr>
          <a:xfrm>
            <a:off x="0" y="0"/>
            <a:ext cx="6794500" cy="2238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50" b="0">
                <a:solidFill>
                  <a:srgbClr val="5F5F5F"/>
                </a:solidFill>
                <a:latin typeface="trebuchet ms"/>
                <a:cs typeface="+mn-cs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7520670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100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cs typeface="+mn-cs"/>
              </a:defRPr>
            </a:lvl1pPr>
          </a:lstStyle>
          <a:p>
            <a:pPr>
              <a:defRPr/>
            </a:pPr>
            <a:fld id="{DE0342B4-D918-4D03-87AE-9E94CE5D453F}" type="datetimeFigureOut">
              <a:rPr lang="en-US"/>
              <a:pPr>
                <a:defRPr/>
              </a:pPr>
              <a:t>12/16/2015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09113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100" y="9409113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cs typeface="+mn-cs"/>
              </a:defRPr>
            </a:lvl1pPr>
          </a:lstStyle>
          <a:p>
            <a:pPr>
              <a:defRPr/>
            </a:pPr>
            <a:fld id="{104601B2-8CFD-4357-9E01-798B1F943DC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sp>
        <p:nvSpPr>
          <p:cNvPr id="8" name="hl" descr="CONFIDENTIAL"/>
          <p:cNvSpPr txBox="1"/>
          <p:nvPr/>
        </p:nvSpPr>
        <p:spPr>
          <a:xfrm>
            <a:off x="0" y="0"/>
            <a:ext cx="6794500" cy="2238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50" b="0">
                <a:solidFill>
                  <a:srgbClr val="5F5F5F"/>
                </a:solidFill>
                <a:latin typeface="trebuchet ms"/>
                <a:cs typeface="+mn-cs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0071837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2338" y="742950"/>
            <a:ext cx="4953000" cy="3714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Rectangle 3"/>
          <p:cNvSpPr>
            <a:spLocks noGrp="1"/>
          </p:cNvSpPr>
          <p:nvPr>
            <p:ph type="body" idx="1"/>
          </p:nvPr>
        </p:nvSpPr>
        <p:spPr bwMode="auto">
          <a:xfrm>
            <a:off x="681038" y="4706938"/>
            <a:ext cx="5432425" cy="445611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smtClean="0"/>
          </a:p>
        </p:txBody>
      </p:sp>
    </p:spTree>
    <p:extLst>
      <p:ext uri="{BB962C8B-B14F-4D97-AF65-F5344CB8AC3E}">
        <p14:creationId xmlns:p14="http://schemas.microsoft.com/office/powerpoint/2010/main" val="1504450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4601B2-8CFD-4357-9E01-798B1F943DC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379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l" descr="CONFIDENTIAL"/>
          <p:cNvSpPr txBox="1"/>
          <p:nvPr userDrawn="1"/>
        </p:nvSpPr>
        <p:spPr>
          <a:xfrm>
            <a:off x="0" y="0"/>
            <a:ext cx="9144000" cy="2238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50" b="0">
                <a:solidFill>
                  <a:srgbClr val="5F5F5F"/>
                </a:solidFill>
                <a:latin typeface="trebuchet ms"/>
                <a:cs typeface="+mn-cs"/>
              </a:rPr>
              <a:t>CONFIDENTIAL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641872-C5D0-492B-8F50-DA5215BE1A44}" type="datetimeFigureOut">
              <a:rPr lang="en-US"/>
              <a:pPr>
                <a:defRPr/>
              </a:pPr>
              <a:t>12/16/2015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37A86-74F9-4EE4-B383-7945438D3C3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0DCE77-4D91-4469-903F-C7D929D8A7C8}" type="datetimeFigureOut">
              <a:rPr lang="en-US"/>
              <a:pPr>
                <a:defRPr/>
              </a:pPr>
              <a:t>12/16/2015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E846B8-88CD-4B4E-922D-7B9001BE201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02250C-8BE1-47EE-963A-5843723B5923}" type="datetimeFigureOut">
              <a:rPr lang="en-US"/>
              <a:pPr>
                <a:defRPr/>
              </a:pPr>
              <a:t>12/16/2015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2F1B54-CFC8-4DDE-8365-03EA3B01CE8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l" descr="CONFIDENTIAL"/>
          <p:cNvSpPr txBox="1"/>
          <p:nvPr userDrawn="1"/>
        </p:nvSpPr>
        <p:spPr>
          <a:xfrm>
            <a:off x="0" y="0"/>
            <a:ext cx="9144000" cy="2238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50" b="0">
                <a:solidFill>
                  <a:srgbClr val="5F5F5F"/>
                </a:solidFill>
                <a:latin typeface="trebuchet ms"/>
                <a:cs typeface="+mn-cs"/>
              </a:rPr>
              <a:t>CONFIDENTIAL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B3F096-1D09-4B8C-9DF8-FABED23E6959}" type="datetimeFigureOut">
              <a:rPr lang="en-US"/>
              <a:pPr>
                <a:defRPr/>
              </a:pPr>
              <a:t>12/16/2015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6646F-851D-4F18-B397-E08FA2783E8F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94BF0B-FE5D-4203-8727-05FAE4E0A8B9}" type="datetimeFigureOut">
              <a:rPr lang="en-US"/>
              <a:pPr>
                <a:defRPr/>
              </a:pPr>
              <a:t>12/16/2015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D2BF1-DC16-41A8-BE1D-52D2A4B0A2F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A9D515-0372-4372-BC42-DC4A002B3A75}" type="datetimeFigureOut">
              <a:rPr lang="en-US"/>
              <a:pPr>
                <a:defRPr/>
              </a:pPr>
              <a:t>12/16/2015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EDDC7-7648-4B76-9303-780666ED073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D4B9E-93E8-4DCE-A448-4CC5C635B02B}" type="datetimeFigureOut">
              <a:rPr lang="en-US"/>
              <a:pPr>
                <a:defRPr/>
              </a:pPr>
              <a:t>12/16/2015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39D4D-ECBF-4F83-A6A6-AF090670705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DC142-3104-46DC-ADB4-BC1244B5723F}" type="datetimeFigureOut">
              <a:rPr lang="en-US"/>
              <a:pPr>
                <a:defRPr/>
              </a:pPr>
              <a:t>12/16/2015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78B4E-E32A-41F5-9E3C-86FC3821D3C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C96E2A-C5D9-4991-BB0A-C5859095DCA5}" type="datetimeFigureOut">
              <a:rPr lang="en-US"/>
              <a:pPr>
                <a:defRPr/>
              </a:pPr>
              <a:t>12/16/2015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7506D6-0830-4292-8AA3-72D9A065DEC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52226-5D64-4C98-B502-EFDD1D235B3D}" type="datetimeFigureOut">
              <a:rPr lang="en-US"/>
              <a:pPr>
                <a:defRPr/>
              </a:pPr>
              <a:t>12/16/2015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438797-01CD-437B-B131-51336443FAF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C87175-80B1-4C65-86A0-C98BC2242C76}" type="datetimeFigureOut">
              <a:rPr lang="en-US"/>
              <a:pPr>
                <a:defRPr/>
              </a:pPr>
              <a:t>12/16/2015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3744C6-911F-429F-9E4D-88AABAE9068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8F8154-EF9A-4A43-B654-B492BCAE5825}" type="datetimeFigureOut">
              <a:rPr lang="en-US"/>
              <a:pPr>
                <a:defRPr/>
              </a:pPr>
              <a:t>12/16/2015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76289-DD5E-478E-B63E-BD9C8ABBBD9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BC2E6E-1E56-4CAB-A2BD-CD23B3BFB4F9}" type="datetimeFigureOut">
              <a:rPr lang="en-US"/>
              <a:pPr>
                <a:defRPr/>
              </a:pPr>
              <a:t>12/16/2015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11CA7-37E0-40D3-BE6B-A8915515D5E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5E5039-ED59-4D29-8C67-8C00996A6347}" type="datetimeFigureOut">
              <a:rPr lang="en-US"/>
              <a:pPr>
                <a:defRPr/>
              </a:pPr>
              <a:t>12/16/2015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A645F3-F8DC-48CF-840D-F09317CF9CD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2E662D-B6A2-4CC3-92ED-F0FFD72FE438}" type="datetimeFigureOut">
              <a:rPr lang="en-US"/>
              <a:pPr>
                <a:defRPr/>
              </a:pPr>
              <a:t>12/16/2015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B22E6-5703-40C6-AF6E-DDD06C25B80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1E5EC-0F0F-4BBE-BCB6-E8CF4723FA32}" type="datetimeFigureOut">
              <a:rPr lang="en-US"/>
              <a:pPr>
                <a:defRPr/>
              </a:pPr>
              <a:t>12/16/2015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E57BF-B584-4664-865F-BF7ACE6922A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CA5BD1-583F-41C4-A4EB-51BA93D7D0CC}" type="datetimeFigureOut">
              <a:rPr lang="en-US"/>
              <a:pPr>
                <a:defRPr/>
              </a:pPr>
              <a:t>12/16/2015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54BBA1-BFC4-4904-A5F5-B65DFFA879C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DA71B-6EA2-4C88-A48E-261D332F374E}" type="datetimeFigureOut">
              <a:rPr lang="en-US"/>
              <a:pPr>
                <a:defRPr/>
              </a:pPr>
              <a:t>12/16/2015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65D73C-D12C-403D-BDCF-B73C620799F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05DE23-C4B5-445A-8A72-5641D1A74E71}" type="datetimeFigureOut">
              <a:rPr lang="en-US"/>
              <a:pPr>
                <a:defRPr/>
              </a:pPr>
              <a:t>12/16/2015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5624EA-813B-412D-B58B-11BD8E9E6E8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8D1DF-3CBA-4A87-B019-8E2A9345AA0A}" type="datetimeFigureOut">
              <a:rPr lang="en-US"/>
              <a:pPr>
                <a:defRPr/>
              </a:pPr>
              <a:t>12/16/2015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8D465-6AF1-441C-BAE3-7FCA11FA44F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91FB56-CDF2-4CE1-8C8F-AAC9FCE7FC30}" type="datetimeFigureOut">
              <a:rPr lang="en-US"/>
              <a:pPr>
                <a:defRPr/>
              </a:pPr>
              <a:t>12/16/2015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7A89EF-E730-48F2-9CF8-C66A3D4F43D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2D2E1C-0525-4F97-8BB0-C8EE6FBD871D}" type="datetimeFigureOut">
              <a:rPr lang="en-US"/>
              <a:pPr>
                <a:defRPr/>
              </a:pPr>
              <a:t>12/16/2015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CACB3-C0B4-4353-BAF2-CC4B0F21CE1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rgbClr val="009FE3"/>
            </a:gs>
            <a:gs pos="0">
              <a:srgbClr val="0070C0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7545DDE-5A29-42CF-BE84-65AA096E8E77}" type="datetimeFigureOut">
              <a:rPr lang="en-US"/>
              <a:pPr>
                <a:defRPr/>
              </a:pPr>
              <a:t>12/16/2015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5D4B573-6251-4B6C-B9BC-123CEE93FF8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sp>
        <p:nvSpPr>
          <p:cNvPr id="7" name="hl" descr="CONFIDENTIAL"/>
          <p:cNvSpPr txBox="1"/>
          <p:nvPr userDrawn="1"/>
        </p:nvSpPr>
        <p:spPr>
          <a:xfrm>
            <a:off x="0" y="0"/>
            <a:ext cx="9144000" cy="2238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50" b="0">
                <a:solidFill>
                  <a:srgbClr val="5F5F5F"/>
                </a:solidFill>
                <a:latin typeface="trebuchet ms"/>
                <a:cs typeface="+mn-cs"/>
              </a:rPr>
              <a:t>CONFIDENTIAL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84" r:id="rId2"/>
    <p:sldLayoutId id="2147483683" r:id="rId3"/>
    <p:sldLayoutId id="2147483682" r:id="rId4"/>
    <p:sldLayoutId id="2147483681" r:id="rId5"/>
    <p:sldLayoutId id="2147483680" r:id="rId6"/>
    <p:sldLayoutId id="2147483679" r:id="rId7"/>
    <p:sldLayoutId id="2147483678" r:id="rId8"/>
    <p:sldLayoutId id="2147483677" r:id="rId9"/>
    <p:sldLayoutId id="2147483676" r:id="rId10"/>
    <p:sldLayoutId id="214748367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rgbClr val="009FE3"/>
            </a:gs>
            <a:gs pos="0">
              <a:srgbClr val="0070C0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6442AC5-7EAD-4197-B74F-8560CD73F6EA}" type="datetimeFigureOut">
              <a:rPr lang="en-US"/>
              <a:pPr>
                <a:defRPr/>
              </a:pPr>
              <a:t>12/16/2015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3E0A30B-DD8E-4A94-82E4-96590EB6A8F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sp>
        <p:nvSpPr>
          <p:cNvPr id="7" name="hl" descr="CONFIDENTIAL"/>
          <p:cNvSpPr txBox="1"/>
          <p:nvPr userDrawn="1"/>
        </p:nvSpPr>
        <p:spPr>
          <a:xfrm>
            <a:off x="0" y="0"/>
            <a:ext cx="9144000" cy="2238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50" b="0">
                <a:solidFill>
                  <a:srgbClr val="5F5F5F"/>
                </a:solidFill>
                <a:latin typeface="trebuchet ms"/>
                <a:cs typeface="+mn-cs"/>
              </a:rPr>
              <a:t>CONFIDENTIAL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4" r:id="rId2"/>
    <p:sldLayoutId id="2147483693" r:id="rId3"/>
    <p:sldLayoutId id="2147483692" r:id="rId4"/>
    <p:sldLayoutId id="2147483691" r:id="rId5"/>
    <p:sldLayoutId id="2147483690" r:id="rId6"/>
    <p:sldLayoutId id="2147483689" r:id="rId7"/>
    <p:sldLayoutId id="2147483688" r:id="rId8"/>
    <p:sldLayoutId id="2147483687" r:id="rId9"/>
    <p:sldLayoutId id="2147483686" r:id="rId10"/>
    <p:sldLayoutId id="21474836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wmf"/><Relationship Id="rId7" Type="http://schemas.openxmlformats.org/officeDocument/2006/relationships/hyperlink" Target="http://www.water4life.eu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mho.nl/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www.google.nl/url?sa=i&amp;rct=j&amp;q=&amp;esrc=s&amp;source=images&amp;cd=&amp;cad=rja&amp;uact=8&amp;ved=0CAcQjRw&amp;url=http://www.ftpress.com/promotions/fortune-at-the-bottom-of-the-pyramid-5th-anniversary-138004&amp;ei=6RFKVfH0OsWYsgGxyoG4DA&amp;bvm=bv.92291466,d.bGg&amp;psig=AFQjCNF4l5-MJ0hdQwTHeqAxA9N9toHwgw&amp;ust=1431003689919850" TargetMode="Externa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3.png"/><Relationship Id="rId7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://www.dwc-water.com/index.php?eID=tx_cms_showpic&amp;file=uploads/pics/tube_well_water_before.jpg&amp;md5=bebef411609518b8d6b45dfc20388a37c8846f07&amp;parameters%5b0%5d=YTo1OntzOjU6IndpZHRoIjtzOjQ6Ijk2MG0iO3M6NjoiaGVpZ2h0IjtzOjQ6IjYw&amp;parameters%5b1%5d=MG0iO3M6NzoiYm9keVRhZyI7czoxMTc6IjxCT0RZIGJnQ29sb3I9IiNGQUZBRkEi&amp;parameters%5b2%5d=IGxpbms9IiMxOTdBNUEiIHZsaW5rPSIjMTk3QTVBIiBsZWZ0bWFyZ2luPSI1IiB0&amp;parameters%5b3%5d=b3BtYXJnaW49IjUiIG1hcmdpbndpZHRoPSI1IiBtYXJnaW5oZWlnaHQ9IjUiPiI7&amp;parameters%5b4%5d=czo1OiJ0aXRsZSI7czo5OiJEV0MtV2F0ZXIiO3M6NDoid3JhcCI7czoxOTM6Inwg&amp;parameters%5b5%5d=PHRhYmxlIGFsaWduPSJyaWdodCIgYm9yZGVyPSIwIj48dHI+PHRkPjxmb250IGZh&amp;parameters%5b6%5d=Y2U9InZlcmRhbmEsYXJpYWwsaGVsdmV0aWNhLHNhbnMtc2VyaWYiIHNpemU9IjIi&amp;parameters%5b7%5d=IGNvbG9yPSIjNjY2NjY2Ij48YSBocmVmPSJqYXZhc2NyaXB0OmNsb3NlKCk7Ij4g&amp;parameters%5b8%5d=RmVuc3RlciBzY2hsaWXDn2VuPC9hPjwvZm9udD48L3RkPjwvdHI+PC90YWJsZT4i&amp;parameters%5b9%5d=O30=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72816"/>
            <a:ext cx="4724400" cy="51355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7652" name="AutoShape 5" descr="Afbeeldingsresultaat voor romania drinking water well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nl-NL" dirty="0"/>
          </a:p>
        </p:txBody>
      </p:sp>
      <p:sp>
        <p:nvSpPr>
          <p:cNvPr id="27653" name="AutoShape 6" descr="Afbeeldingsresultaat voor romania drinking water well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nl-NL" dirty="0"/>
          </a:p>
        </p:txBody>
      </p:sp>
      <p:sp>
        <p:nvSpPr>
          <p:cNvPr id="27654" name="AutoShape 8" descr="Afbeeldingsresultaat voor romania drinking water well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nl-NL" dirty="0"/>
          </a:p>
        </p:txBody>
      </p:sp>
      <p:sp>
        <p:nvSpPr>
          <p:cNvPr id="27655" name="AutoShape 9" descr="Afbeeldingsresultaat voor romania drinking water well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nl-NL" dirty="0"/>
          </a:p>
        </p:txBody>
      </p:sp>
      <p:sp>
        <p:nvSpPr>
          <p:cNvPr id="27656" name="AutoShape 10" descr="Afbeeldingsresultaat voor romania drinking water well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nl-NL" dirty="0"/>
          </a:p>
        </p:txBody>
      </p:sp>
      <p:sp>
        <p:nvSpPr>
          <p:cNvPr id="27657" name="AutoShape 11" descr="Afbeeldingsresultaat voor romania drinking water well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nl-NL" dirty="0"/>
          </a:p>
        </p:txBody>
      </p:sp>
      <p:pic>
        <p:nvPicPr>
          <p:cNvPr id="27659" name="Picture 13" descr="header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6513" y="0"/>
            <a:ext cx="9180513" cy="191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0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24075" y="-387350"/>
            <a:ext cx="3743325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kstvak 1"/>
          <p:cNvSpPr txBox="1"/>
          <p:nvPr/>
        </p:nvSpPr>
        <p:spPr>
          <a:xfrm>
            <a:off x="4932040" y="2060848"/>
            <a:ext cx="4383087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smtClean="0"/>
              <a:t>5</a:t>
            </a:r>
            <a:r>
              <a:rPr lang="nl-NL" sz="2800" baseline="30000" dirty="0" smtClean="0"/>
              <a:t>e</a:t>
            </a:r>
            <a:r>
              <a:rPr lang="nl-NL" sz="2800" dirty="0" smtClean="0"/>
              <a:t> Forum </a:t>
            </a:r>
            <a:r>
              <a:rPr lang="nl-NL" sz="2800" dirty="0"/>
              <a:t>6 Nov </a:t>
            </a:r>
            <a:r>
              <a:rPr lang="nl-NL" sz="2800" dirty="0" smtClean="0"/>
              <a:t>2015 Iasi</a:t>
            </a:r>
          </a:p>
          <a:p>
            <a:r>
              <a:rPr lang="nl-NL" sz="2800" dirty="0" smtClean="0">
                <a:solidFill>
                  <a:srgbClr val="FF0000"/>
                </a:solidFill>
              </a:rPr>
              <a:t>SMHO Water4Life project: </a:t>
            </a:r>
            <a:r>
              <a:rPr lang="nl-NL" sz="2400" dirty="0" smtClean="0">
                <a:solidFill>
                  <a:srgbClr val="FF0000"/>
                </a:solidFill>
              </a:rPr>
              <a:t>safe </a:t>
            </a:r>
            <a:r>
              <a:rPr lang="nl-NL" sz="2400" dirty="0" err="1" smtClean="0">
                <a:solidFill>
                  <a:srgbClr val="FF0000"/>
                </a:solidFill>
              </a:rPr>
              <a:t>drinking</a:t>
            </a:r>
            <a:r>
              <a:rPr lang="nl-NL" sz="2400" dirty="0" smtClean="0">
                <a:solidFill>
                  <a:srgbClr val="FF0000"/>
                </a:solidFill>
              </a:rPr>
              <a:t> water </a:t>
            </a:r>
            <a:r>
              <a:rPr lang="nl-NL" sz="2400" dirty="0" err="1" smtClean="0">
                <a:solidFill>
                  <a:srgbClr val="FF0000"/>
                </a:solidFill>
              </a:rPr>
              <a:t>for</a:t>
            </a:r>
            <a:r>
              <a:rPr lang="nl-NL" sz="2400" dirty="0" smtClean="0">
                <a:solidFill>
                  <a:srgbClr val="FF0000"/>
                </a:solidFill>
              </a:rPr>
              <a:t> schools </a:t>
            </a:r>
            <a:r>
              <a:rPr lang="nl-NL" sz="2400" dirty="0" err="1" smtClean="0">
                <a:solidFill>
                  <a:srgbClr val="FF0000"/>
                </a:solidFill>
              </a:rPr>
              <a:t>hospi</a:t>
            </a:r>
            <a:r>
              <a:rPr lang="nl-NL" sz="2400" dirty="0" err="1">
                <a:solidFill>
                  <a:srgbClr val="FF0000"/>
                </a:solidFill>
              </a:rPr>
              <a:t>t</a:t>
            </a:r>
            <a:r>
              <a:rPr lang="nl-NL" sz="2400" dirty="0" err="1" smtClean="0">
                <a:solidFill>
                  <a:srgbClr val="FF0000"/>
                </a:solidFill>
              </a:rPr>
              <a:t>als</a:t>
            </a:r>
            <a:r>
              <a:rPr lang="nl-NL" sz="2400" dirty="0" smtClean="0">
                <a:solidFill>
                  <a:srgbClr val="FF0000"/>
                </a:solidFill>
              </a:rPr>
              <a:t> private </a:t>
            </a:r>
            <a:r>
              <a:rPr lang="nl-NL" sz="2400" dirty="0" err="1" smtClean="0">
                <a:solidFill>
                  <a:srgbClr val="FF0000"/>
                </a:solidFill>
              </a:rPr>
              <a:t>people</a:t>
            </a:r>
            <a:r>
              <a:rPr lang="nl-NL" sz="2400" dirty="0" smtClean="0">
                <a:solidFill>
                  <a:srgbClr val="FF0000"/>
                </a:solidFill>
              </a:rPr>
              <a:t> at  Romania. </a:t>
            </a:r>
            <a:endParaRPr lang="nl-NL" sz="2800" dirty="0" smtClean="0"/>
          </a:p>
          <a:p>
            <a:endParaRPr lang="nl-NL" dirty="0" smtClean="0">
              <a:solidFill>
                <a:srgbClr val="FF0000"/>
              </a:solidFill>
              <a:hlinkClick r:id="rId6"/>
            </a:endParaRPr>
          </a:p>
          <a:p>
            <a:endParaRPr lang="nl-NL" dirty="0">
              <a:solidFill>
                <a:srgbClr val="FF0000"/>
              </a:solidFill>
              <a:hlinkClick r:id="rId6"/>
            </a:endParaRPr>
          </a:p>
          <a:p>
            <a:endParaRPr lang="nl-NL" dirty="0" smtClean="0">
              <a:solidFill>
                <a:srgbClr val="FF0000"/>
              </a:solidFill>
              <a:hlinkClick r:id="rId6"/>
            </a:endParaRPr>
          </a:p>
          <a:p>
            <a:endParaRPr lang="nl-NL" dirty="0">
              <a:solidFill>
                <a:srgbClr val="FF0000"/>
              </a:solidFill>
              <a:hlinkClick r:id="rId6"/>
            </a:endParaRPr>
          </a:p>
          <a:p>
            <a:endParaRPr lang="es-ES" dirty="0" smtClean="0">
              <a:solidFill>
                <a:srgbClr val="FF0000"/>
              </a:solidFill>
              <a:hlinkClick r:id="rId7"/>
            </a:endParaRPr>
          </a:p>
          <a:p>
            <a:r>
              <a:rPr lang="es-ES" dirty="0" smtClean="0">
                <a:solidFill>
                  <a:srgbClr val="FF0000"/>
                </a:solidFill>
                <a:hlinkClick r:id="rId7"/>
              </a:rPr>
              <a:t>Alex </a:t>
            </a:r>
            <a:r>
              <a:rPr lang="es-ES" dirty="0">
                <a:solidFill>
                  <a:srgbClr val="FF0000"/>
                </a:solidFill>
                <a:hlinkClick r:id="rId7"/>
              </a:rPr>
              <a:t>Vrinzen</a:t>
            </a:r>
          </a:p>
          <a:p>
            <a:r>
              <a:rPr lang="es-ES" dirty="0">
                <a:solidFill>
                  <a:srgbClr val="FF0000"/>
                </a:solidFill>
                <a:hlinkClick r:id="rId7"/>
              </a:rPr>
              <a:t>www.Water4Life.eu</a:t>
            </a:r>
            <a:endParaRPr lang="es-ES" dirty="0">
              <a:solidFill>
                <a:srgbClr val="FF0000"/>
              </a:solidFill>
            </a:endParaRPr>
          </a:p>
          <a:p>
            <a:endParaRPr lang="nl-NL" dirty="0" smtClean="0">
              <a:solidFill>
                <a:srgbClr val="FF0000"/>
              </a:solidFill>
              <a:hlinkClick r:id="rId6"/>
            </a:endParaRPr>
          </a:p>
          <a:p>
            <a:r>
              <a:rPr lang="nl-NL" dirty="0" smtClean="0">
                <a:solidFill>
                  <a:srgbClr val="FF0000"/>
                </a:solidFill>
                <a:hlinkClick r:id="rId6"/>
              </a:rPr>
              <a:t>Frits Herijgers</a:t>
            </a:r>
          </a:p>
          <a:p>
            <a:r>
              <a:rPr lang="nl-NL" dirty="0" smtClean="0">
                <a:solidFill>
                  <a:srgbClr val="FF0000"/>
                </a:solidFill>
                <a:hlinkClick r:id="rId6"/>
              </a:rPr>
              <a:t>www.SMHO.nl</a:t>
            </a:r>
            <a:endParaRPr lang="nl-NL" dirty="0" smtClean="0">
              <a:solidFill>
                <a:srgbClr val="FF0000"/>
              </a:solidFill>
            </a:endParaRPr>
          </a:p>
          <a:p>
            <a:endParaRPr lang="es-ES" dirty="0" smtClean="0"/>
          </a:p>
          <a:p>
            <a:endParaRPr lang="en-GB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60032" y="4077072"/>
            <a:ext cx="3743325" cy="1251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4" descr="Afbeeldingsresultaat voor smho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92404" y="5561955"/>
            <a:ext cx="1774304" cy="12268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 descr="C:\Users\Xteria\Desktop\w4llogo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81075"/>
            <a:ext cx="9180513" cy="645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4" name="Content Placeholder 2"/>
          <p:cNvSpPr>
            <a:spLocks noGrp="1"/>
          </p:cNvSpPr>
          <p:nvPr>
            <p:ph idx="1"/>
          </p:nvPr>
        </p:nvSpPr>
        <p:spPr>
          <a:xfrm>
            <a:off x="1887538" y="5805488"/>
            <a:ext cx="8229600" cy="503237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en-US" smtClean="0">
                <a:solidFill>
                  <a:schemeClr val="bg1"/>
                </a:solidFill>
              </a:rPr>
              <a:t> Thank you for your attention</a:t>
            </a:r>
          </a:p>
        </p:txBody>
      </p:sp>
      <p:pic>
        <p:nvPicPr>
          <p:cNvPr id="3891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7775" y="350838"/>
            <a:ext cx="12985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5" descr="header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17488" y="0"/>
            <a:ext cx="9361488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3"/>
          <p:cNvSpPr>
            <a:spLocks noGrp="1"/>
          </p:cNvSpPr>
          <p:nvPr>
            <p:ph type="body" idx="1"/>
          </p:nvPr>
        </p:nvSpPr>
        <p:spPr>
          <a:xfrm>
            <a:off x="933376" y="1052736"/>
            <a:ext cx="8103120" cy="1008162"/>
          </a:xfrm>
        </p:spPr>
        <p:txBody>
          <a:bodyPr/>
          <a:lstStyle/>
          <a:p>
            <a:pPr>
              <a:lnSpc>
                <a:spcPct val="80000"/>
              </a:lnSpc>
              <a:buFont typeface="Arial" charset="0"/>
              <a:buNone/>
            </a:pPr>
            <a:r>
              <a:rPr lang="en-US" sz="2800" b="1" dirty="0" smtClean="0">
                <a:solidFill>
                  <a:schemeClr val="bg1"/>
                </a:solidFill>
              </a:rPr>
              <a:t>Mission water4life: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To provide safe healthy drinking water to poor people and to help the ‘Bottom Of the Pyramid‘ 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16238" y="-161925"/>
            <a:ext cx="3313112" cy="149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5" descr="Afbeeldingsresultaat voor bop pyrami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3789363"/>
            <a:ext cx="374332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12" descr="Afbeeldingsresultaat voor pikett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3800" y="3789363"/>
            <a:ext cx="3492500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14" descr="Afbeeldingsresultaat voor piketty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60542" y="2205038"/>
            <a:ext cx="2467842" cy="153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18" descr="header_v2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58888" y="2205038"/>
            <a:ext cx="2593032" cy="153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3"/>
          <p:cNvSpPr>
            <a:spLocks noGrp="1"/>
          </p:cNvSpPr>
          <p:nvPr>
            <p:ph type="body" idx="1"/>
          </p:nvPr>
        </p:nvSpPr>
        <p:spPr>
          <a:xfrm>
            <a:off x="35496" y="1124744"/>
            <a:ext cx="8856984" cy="5400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 b="1" dirty="0" smtClean="0">
                <a:solidFill>
                  <a:schemeClr val="bg1"/>
                </a:solidFill>
              </a:rPr>
              <a:t>Goal:</a:t>
            </a:r>
          </a:p>
          <a:p>
            <a:pPr>
              <a:lnSpc>
                <a:spcPct val="80000"/>
              </a:lnSpc>
            </a:pPr>
            <a:endParaRPr lang="en-US" sz="2000" b="1" dirty="0" smtClean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To provide people with an affordable option for safe healthy drinking water for </a:t>
            </a:r>
            <a:r>
              <a:rPr lang="en-US" b="1" dirty="0" smtClean="0">
                <a:solidFill>
                  <a:srgbClr val="FF0000"/>
                </a:solidFill>
              </a:rPr>
              <a:t>schools, hospitals and households.</a:t>
            </a:r>
          </a:p>
          <a:p>
            <a:pPr lvl="1">
              <a:lnSpc>
                <a:spcPct val="80000"/>
              </a:lnSpc>
            </a:pPr>
            <a:endParaRPr lang="en-US" sz="2000" dirty="0" smtClean="0"/>
          </a:p>
          <a:p>
            <a:pPr lvl="1">
              <a:lnSpc>
                <a:spcPct val="80000"/>
              </a:lnSpc>
            </a:pPr>
            <a:r>
              <a:rPr lang="en-US" sz="2000" dirty="0" smtClean="0"/>
              <a:t>To give knowledge, experience to people; </a:t>
            </a:r>
            <a:br>
              <a:rPr lang="en-US" sz="2000" dirty="0" smtClean="0"/>
            </a:br>
            <a:r>
              <a:rPr lang="en-US" sz="2000" dirty="0" smtClean="0"/>
              <a:t>how they can use simple techniques to create safe healthy drinking water from available water sources. </a:t>
            </a:r>
          </a:p>
          <a:p>
            <a:pPr lvl="1">
              <a:lnSpc>
                <a:spcPct val="80000"/>
              </a:lnSpc>
            </a:pPr>
            <a:endParaRPr lang="en-US" sz="2000" dirty="0" smtClean="0"/>
          </a:p>
          <a:p>
            <a:pPr lvl="1">
              <a:lnSpc>
                <a:spcPct val="80000"/>
              </a:lnSpc>
            </a:pPr>
            <a:r>
              <a:rPr lang="en-US" sz="2000" b="1" dirty="0" smtClean="0">
                <a:solidFill>
                  <a:srgbClr val="FF0000"/>
                </a:solidFill>
              </a:rPr>
              <a:t>Social Innovation: </a:t>
            </a:r>
            <a:r>
              <a:rPr lang="en-US" sz="2000" dirty="0" smtClean="0"/>
              <a:t>Creating products for those at the bottom of the pyramid to get a healthy fortuned (water4)life.</a:t>
            </a:r>
            <a:r>
              <a:rPr lang="en-US" sz="2000" b="1" u="sng" dirty="0" smtClean="0"/>
              <a:t/>
            </a:r>
            <a:br>
              <a:rPr lang="en-US" sz="2000" b="1" u="sng" dirty="0" smtClean="0"/>
            </a:br>
            <a:endParaRPr lang="en-US" sz="2000" dirty="0" smtClean="0"/>
          </a:p>
          <a:p>
            <a:pPr lvl="1">
              <a:lnSpc>
                <a:spcPct val="80000"/>
              </a:lnSpc>
            </a:pPr>
            <a:r>
              <a:rPr lang="en-US" sz="2000" b="1" dirty="0" smtClean="0">
                <a:solidFill>
                  <a:srgbClr val="FF0000"/>
                </a:solidFill>
              </a:rPr>
              <a:t>Social Economy:</a:t>
            </a:r>
            <a:r>
              <a:rPr lang="en-US" sz="2000" dirty="0" smtClean="0"/>
              <a:t> To let them produce / assemble quality purifiers against lowest possible costs, but always with small entrepreneurs that can acquire a fair salary with it. </a:t>
            </a:r>
          </a:p>
          <a:p>
            <a:pPr>
              <a:lnSpc>
                <a:spcPct val="80000"/>
              </a:lnSpc>
            </a:pPr>
            <a:endParaRPr lang="en-US" sz="2000" dirty="0" smtClean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71775" y="0"/>
            <a:ext cx="2952750" cy="132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353" y="5755740"/>
            <a:ext cx="2311053" cy="1377815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630027" y="2348880"/>
            <a:ext cx="4615206" cy="3582686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755740"/>
            <a:ext cx="2386608" cy="1281588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146407" y="5013175"/>
            <a:ext cx="3880728" cy="1855539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874" y="2345526"/>
            <a:ext cx="1202416" cy="1611032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7604" y="2345526"/>
            <a:ext cx="1316850" cy="1630325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6952" y="3930792"/>
            <a:ext cx="2377473" cy="1824948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99400" y="2590046"/>
            <a:ext cx="944600" cy="820409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40521" y="2348880"/>
            <a:ext cx="3114947" cy="3406860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5028146"/>
            <a:ext cx="2368977" cy="1855540"/>
          </a:xfrm>
          <a:prstGeom prst="rect">
            <a:avLst/>
          </a:prstGeom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6337" y="316075"/>
            <a:ext cx="8590008" cy="1206584"/>
          </a:xfrm>
          <a:prstGeom prst="rect">
            <a:avLst/>
          </a:prstGeom>
        </p:spPr>
      </p:pic>
      <p:sp>
        <p:nvSpPr>
          <p:cNvPr id="18" name="Rechthoek 17"/>
          <p:cNvSpPr/>
          <p:nvPr/>
        </p:nvSpPr>
        <p:spPr>
          <a:xfrm>
            <a:off x="0" y="1108482"/>
            <a:ext cx="924523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/>
              <a:t>schools and/or hospitals, </a:t>
            </a:r>
            <a:r>
              <a:rPr lang="en-GB" sz="1400" dirty="0" err="1"/>
              <a:t>Vatra</a:t>
            </a:r>
            <a:r>
              <a:rPr lang="en-GB" sz="1400" dirty="0"/>
              <a:t> </a:t>
            </a:r>
            <a:r>
              <a:rPr lang="en-GB" sz="1400" dirty="0" err="1"/>
              <a:t>Moldevitei</a:t>
            </a:r>
            <a:r>
              <a:rPr lang="en-GB" sz="1400" dirty="0"/>
              <a:t>, </a:t>
            </a:r>
            <a:r>
              <a:rPr lang="en-GB" sz="1400" dirty="0" err="1"/>
              <a:t>Campulung</a:t>
            </a:r>
            <a:r>
              <a:rPr lang="en-GB" sz="1400" dirty="0"/>
              <a:t> </a:t>
            </a:r>
            <a:r>
              <a:rPr lang="en-GB" sz="1400" dirty="0" err="1"/>
              <a:t>Moldoveneac</a:t>
            </a:r>
            <a:r>
              <a:rPr lang="en-GB" sz="1400" dirty="0"/>
              <a:t>, </a:t>
            </a:r>
            <a:r>
              <a:rPr lang="en-GB" sz="1400" dirty="0" err="1"/>
              <a:t>Pojorata</a:t>
            </a:r>
            <a:r>
              <a:rPr lang="en-GB" sz="1400" dirty="0"/>
              <a:t>, </a:t>
            </a:r>
            <a:r>
              <a:rPr lang="en-GB" sz="1400" dirty="0" err="1" smtClean="0"/>
              <a:t>Frumosu</a:t>
            </a:r>
            <a:r>
              <a:rPr lang="en-GB" sz="1400" dirty="0" smtClean="0"/>
              <a:t>, </a:t>
            </a:r>
            <a:r>
              <a:rPr lang="en-GB" sz="1400" dirty="0" err="1" smtClean="0"/>
              <a:t>Moldovita</a:t>
            </a:r>
            <a:r>
              <a:rPr lang="en-GB" sz="1400" dirty="0"/>
              <a:t>, </a:t>
            </a:r>
            <a:r>
              <a:rPr lang="en-GB" sz="1400" dirty="0" err="1"/>
              <a:t>Vama</a:t>
            </a:r>
            <a:r>
              <a:rPr lang="en-GB" sz="1400" dirty="0"/>
              <a:t> and </a:t>
            </a:r>
            <a:r>
              <a:rPr lang="en-GB" sz="1400" dirty="0" err="1"/>
              <a:t>Sadova</a:t>
            </a:r>
            <a:r>
              <a:rPr lang="en-GB" sz="1400" dirty="0"/>
              <a:t>.</a:t>
            </a:r>
            <a:endParaRPr lang="en-GB" sz="1400" dirty="0" smtClean="0"/>
          </a:p>
          <a:p>
            <a:pPr algn="ctr"/>
            <a:endParaRPr lang="en-GB" sz="2800" dirty="0" smtClean="0"/>
          </a:p>
          <a:p>
            <a:pPr algn="ctr"/>
            <a:r>
              <a:rPr lang="en-GB" sz="2800" dirty="0" smtClean="0">
                <a:solidFill>
                  <a:srgbClr val="FF0000"/>
                </a:solidFill>
              </a:rPr>
              <a:t>Lot </a:t>
            </a:r>
            <a:r>
              <a:rPr lang="en-GB" sz="2800" dirty="0">
                <a:solidFill>
                  <a:srgbClr val="FF0000"/>
                </a:solidFill>
              </a:rPr>
              <a:t>of open wells </a:t>
            </a:r>
            <a:r>
              <a:rPr lang="en-GB" sz="2800" dirty="0" smtClean="0">
                <a:solidFill>
                  <a:srgbClr val="FF0000"/>
                </a:solidFill>
              </a:rPr>
              <a:t>buckets </a:t>
            </a:r>
            <a:r>
              <a:rPr lang="en-GB" sz="2800" dirty="0">
                <a:solidFill>
                  <a:srgbClr val="FF0000"/>
                </a:solidFill>
              </a:rPr>
              <a:t>or pump </a:t>
            </a:r>
            <a:r>
              <a:rPr lang="en-GB" sz="2800" dirty="0" smtClean="0">
                <a:solidFill>
                  <a:srgbClr val="FF0000"/>
                </a:solidFill>
              </a:rPr>
              <a:t>with(out</a:t>
            </a:r>
            <a:r>
              <a:rPr lang="en-GB" sz="2800" dirty="0">
                <a:solidFill>
                  <a:srgbClr val="FF0000"/>
                </a:solidFill>
              </a:rPr>
              <a:t>) cover</a:t>
            </a:r>
            <a:r>
              <a:rPr lang="en-GB" sz="2800" dirty="0" smtClean="0">
                <a:solidFill>
                  <a:srgbClr val="FF0000"/>
                </a:solidFill>
              </a:rPr>
              <a:t>.</a:t>
            </a:r>
          </a:p>
          <a:p>
            <a:pPr algn="ctr"/>
            <a:r>
              <a:rPr lang="en-GB" sz="2800" dirty="0" smtClean="0">
                <a:solidFill>
                  <a:srgbClr val="FF0000"/>
                </a:solidFill>
              </a:rPr>
              <a:t> </a:t>
            </a:r>
            <a:endParaRPr lang="en-GB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471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9168" y="485800"/>
            <a:ext cx="8579296" cy="1143000"/>
          </a:xfrm>
        </p:spPr>
        <p:txBody>
          <a:bodyPr/>
          <a:lstStyle/>
          <a:p>
            <a:r>
              <a:rPr lang="en-GB" dirty="0" smtClean="0"/>
              <a:t>Situation mention villages</a:t>
            </a:r>
            <a:r>
              <a:rPr lang="nl-NL" dirty="0" smtClean="0"/>
              <a:t>  Romania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" y="1556792"/>
            <a:ext cx="8604448" cy="4896544"/>
          </a:xfrm>
        </p:spPr>
        <p:txBody>
          <a:bodyPr/>
          <a:lstStyle/>
          <a:p>
            <a:r>
              <a:rPr lang="nl-NL" dirty="0" smtClean="0"/>
              <a:t>Lot of open </a:t>
            </a:r>
            <a:r>
              <a:rPr lang="nl-NL" dirty="0" err="1" smtClean="0"/>
              <a:t>wells</a:t>
            </a:r>
            <a:r>
              <a:rPr lang="nl-NL" dirty="0" smtClean="0"/>
              <a:t> </a:t>
            </a:r>
            <a:r>
              <a:rPr lang="nl-NL" dirty="0" err="1" smtClean="0"/>
              <a:t>with</a:t>
            </a:r>
            <a:r>
              <a:rPr lang="nl-NL" dirty="0" smtClean="0"/>
              <a:t> buckets or pump </a:t>
            </a:r>
            <a:r>
              <a:rPr lang="nl-NL" dirty="0" err="1" smtClean="0"/>
              <a:t>with</a:t>
            </a:r>
            <a:r>
              <a:rPr lang="nl-NL" dirty="0" smtClean="0"/>
              <a:t>(out) cover leads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risks</a:t>
            </a:r>
            <a:r>
              <a:rPr lang="nl-NL" dirty="0"/>
              <a:t>:</a:t>
            </a:r>
            <a:endParaRPr lang="nl-NL" b="1" dirty="0" smtClean="0">
              <a:solidFill>
                <a:srgbClr val="FF0000"/>
              </a:solidFill>
            </a:endParaRPr>
          </a:p>
          <a:p>
            <a:r>
              <a:rPr lang="nl-NL" b="1" dirty="0" err="1" smtClean="0">
                <a:solidFill>
                  <a:srgbClr val="FF0000"/>
                </a:solidFill>
              </a:rPr>
              <a:t>Contamination</a:t>
            </a:r>
            <a:r>
              <a:rPr lang="nl-NL" b="1" dirty="0" smtClean="0">
                <a:solidFill>
                  <a:srgbClr val="FF0000"/>
                </a:solidFill>
              </a:rPr>
              <a:t> </a:t>
            </a:r>
            <a:r>
              <a:rPr lang="nl-NL" b="1" dirty="0" err="1">
                <a:solidFill>
                  <a:srgbClr val="FF0000"/>
                </a:solidFill>
              </a:rPr>
              <a:t>with</a:t>
            </a:r>
            <a:r>
              <a:rPr lang="nl-NL" b="1" dirty="0">
                <a:solidFill>
                  <a:srgbClr val="FF0000"/>
                </a:solidFill>
              </a:rPr>
              <a:t> </a:t>
            </a:r>
            <a:r>
              <a:rPr lang="nl-NL" b="1" dirty="0" err="1" smtClean="0">
                <a:solidFill>
                  <a:srgbClr val="FF0000"/>
                </a:solidFill>
              </a:rPr>
              <a:t>bacteria</a:t>
            </a:r>
            <a:r>
              <a:rPr lang="nl-NL" b="1" dirty="0" smtClean="0">
                <a:solidFill>
                  <a:srgbClr val="FF0000"/>
                </a:solidFill>
              </a:rPr>
              <a:t> leads </a:t>
            </a:r>
            <a:r>
              <a:rPr lang="nl-NL" b="1" dirty="0" err="1" smtClean="0">
                <a:solidFill>
                  <a:srgbClr val="FF0000"/>
                </a:solidFill>
              </a:rPr>
              <a:t>to</a:t>
            </a:r>
            <a:r>
              <a:rPr lang="nl-NL" b="1" dirty="0" smtClean="0">
                <a:solidFill>
                  <a:srgbClr val="FF0000"/>
                </a:solidFill>
              </a:rPr>
              <a:t> </a:t>
            </a:r>
            <a:r>
              <a:rPr lang="nl-NL" b="1" dirty="0" err="1" smtClean="0">
                <a:solidFill>
                  <a:srgbClr val="FF0000"/>
                </a:solidFill>
              </a:rPr>
              <a:t>diarrhoea</a:t>
            </a:r>
            <a:r>
              <a:rPr lang="nl-NL" b="1" dirty="0" smtClean="0">
                <a:solidFill>
                  <a:srgbClr val="FF0000"/>
                </a:solidFill>
              </a:rPr>
              <a:t>, </a:t>
            </a:r>
            <a:r>
              <a:rPr lang="nl-NL" b="1" dirty="0" err="1">
                <a:solidFill>
                  <a:srgbClr val="FF0000"/>
                </a:solidFill>
              </a:rPr>
              <a:t>dehydration</a:t>
            </a:r>
            <a:r>
              <a:rPr lang="nl-NL" b="1" dirty="0">
                <a:solidFill>
                  <a:srgbClr val="FF0000"/>
                </a:solidFill>
              </a:rPr>
              <a:t> </a:t>
            </a:r>
            <a:r>
              <a:rPr lang="nl-NL" b="1" dirty="0" err="1" smtClean="0">
                <a:solidFill>
                  <a:srgbClr val="FF0000"/>
                </a:solidFill>
              </a:rPr>
              <a:t>children</a:t>
            </a:r>
            <a:r>
              <a:rPr lang="nl-NL" b="1" dirty="0">
                <a:solidFill>
                  <a:srgbClr val="FF0000"/>
                </a:solidFill>
              </a:rPr>
              <a:t> </a:t>
            </a:r>
            <a:r>
              <a:rPr lang="nl-NL" b="1" dirty="0" err="1" smtClean="0">
                <a:solidFill>
                  <a:srgbClr val="FF0000"/>
                </a:solidFill>
              </a:rPr>
              <a:t>and</a:t>
            </a:r>
            <a:r>
              <a:rPr lang="nl-NL" b="1" dirty="0" smtClean="0">
                <a:solidFill>
                  <a:srgbClr val="FF0000"/>
                </a:solidFill>
              </a:rPr>
              <a:t> </a:t>
            </a:r>
            <a:r>
              <a:rPr lang="nl-NL" b="1" dirty="0" err="1" smtClean="0">
                <a:solidFill>
                  <a:srgbClr val="FF0000"/>
                </a:solidFill>
              </a:rPr>
              <a:t>elderly</a:t>
            </a:r>
            <a:r>
              <a:rPr lang="nl-NL" b="1" dirty="0" smtClean="0">
                <a:solidFill>
                  <a:srgbClr val="FF0000"/>
                </a:solidFill>
              </a:rPr>
              <a:t>. </a:t>
            </a:r>
            <a:endParaRPr lang="nl-NL" b="1" dirty="0">
              <a:solidFill>
                <a:srgbClr val="FF0000"/>
              </a:solidFill>
            </a:endParaRPr>
          </a:p>
          <a:p>
            <a:pPr marL="342900" lvl="1" indent="-342900">
              <a:buFont typeface="Arial" charset="0"/>
              <a:buChar char="•"/>
            </a:pPr>
            <a:r>
              <a:rPr lang="nl-NL" b="1" dirty="0" err="1" smtClean="0">
                <a:solidFill>
                  <a:srgbClr val="FF0000"/>
                </a:solidFill>
              </a:rPr>
              <a:t>Possibility</a:t>
            </a:r>
            <a:r>
              <a:rPr lang="nl-NL" b="1" dirty="0" smtClean="0">
                <a:solidFill>
                  <a:srgbClr val="FF0000"/>
                </a:solidFill>
              </a:rPr>
              <a:t> Blue </a:t>
            </a:r>
            <a:r>
              <a:rPr lang="nl-NL" b="1" dirty="0" err="1">
                <a:solidFill>
                  <a:srgbClr val="FF0000"/>
                </a:solidFill>
              </a:rPr>
              <a:t>disease</a:t>
            </a:r>
            <a:r>
              <a:rPr lang="nl-NL" b="1" dirty="0">
                <a:solidFill>
                  <a:srgbClr val="FF0000"/>
                </a:solidFill>
              </a:rPr>
              <a:t>, </a:t>
            </a:r>
            <a:r>
              <a:rPr lang="nl-NL" b="1" dirty="0" err="1" smtClean="0">
                <a:solidFill>
                  <a:srgbClr val="FF0000"/>
                </a:solidFill>
              </a:rPr>
              <a:t>nitrite</a:t>
            </a:r>
            <a:r>
              <a:rPr lang="nl-NL" b="1" dirty="0" smtClean="0">
                <a:solidFill>
                  <a:srgbClr val="FF0000"/>
                </a:solidFill>
              </a:rPr>
              <a:t> </a:t>
            </a:r>
            <a:r>
              <a:rPr lang="nl-NL" b="1" dirty="0" err="1" smtClean="0">
                <a:solidFill>
                  <a:srgbClr val="FF0000"/>
                </a:solidFill>
              </a:rPr>
              <a:t>formation</a:t>
            </a:r>
            <a:r>
              <a:rPr lang="nl-NL" b="1" dirty="0" smtClean="0">
                <a:solidFill>
                  <a:srgbClr val="FF0000"/>
                </a:solidFill>
              </a:rPr>
              <a:t>.</a:t>
            </a:r>
          </a:p>
          <a:p>
            <a:pPr marL="1200150" lvl="3" indent="-342900"/>
            <a:r>
              <a:rPr lang="nl-NL" b="1" dirty="0" smtClean="0">
                <a:solidFill>
                  <a:srgbClr val="FF0000"/>
                </a:solidFill>
              </a:rPr>
              <a:t> </a:t>
            </a:r>
            <a:r>
              <a:rPr lang="nl-NL" b="1" dirty="0">
                <a:solidFill>
                  <a:srgbClr val="FF0000"/>
                </a:solidFill>
              </a:rPr>
              <a:t>Real case </a:t>
            </a:r>
            <a:r>
              <a:rPr lang="nl-NL" b="1" dirty="0" smtClean="0">
                <a:solidFill>
                  <a:srgbClr val="FF0000"/>
                </a:solidFill>
              </a:rPr>
              <a:t>farmers family  </a:t>
            </a:r>
            <a:r>
              <a:rPr lang="nl-NL" b="1" dirty="0">
                <a:solidFill>
                  <a:srgbClr val="FF0000"/>
                </a:solidFill>
              </a:rPr>
              <a:t>at </a:t>
            </a:r>
            <a:r>
              <a:rPr lang="nl-NL" b="1" dirty="0" err="1">
                <a:solidFill>
                  <a:srgbClr val="FF0000"/>
                </a:solidFill>
              </a:rPr>
              <a:t>Vatra</a:t>
            </a:r>
            <a:endParaRPr lang="nl-NL" b="1" dirty="0">
              <a:solidFill>
                <a:srgbClr val="FF0000"/>
              </a:solidFill>
            </a:endParaRPr>
          </a:p>
          <a:p>
            <a:r>
              <a:rPr lang="nl-NL" sz="2800" b="1" dirty="0" err="1" smtClean="0">
                <a:solidFill>
                  <a:srgbClr val="FF0000"/>
                </a:solidFill>
              </a:rPr>
              <a:t>All</a:t>
            </a:r>
            <a:r>
              <a:rPr lang="nl-NL" sz="2800" b="1" dirty="0" smtClean="0">
                <a:solidFill>
                  <a:srgbClr val="FF0000"/>
                </a:solidFill>
              </a:rPr>
              <a:t> tubewater is </a:t>
            </a:r>
            <a:r>
              <a:rPr lang="nl-NL" sz="2800" b="1" dirty="0" err="1" smtClean="0">
                <a:solidFill>
                  <a:srgbClr val="FF0000"/>
                </a:solidFill>
              </a:rPr>
              <a:t>chlorinated</a:t>
            </a:r>
            <a:r>
              <a:rPr lang="nl-NL" sz="2800" b="1" dirty="0" smtClean="0">
                <a:solidFill>
                  <a:srgbClr val="FF0000"/>
                </a:solidFill>
              </a:rPr>
              <a:t>, no </a:t>
            </a:r>
            <a:r>
              <a:rPr lang="nl-NL" sz="2800" b="1" dirty="0" err="1" smtClean="0">
                <a:solidFill>
                  <a:srgbClr val="FF0000"/>
                </a:solidFill>
              </a:rPr>
              <a:t>drinking</a:t>
            </a:r>
            <a:r>
              <a:rPr lang="nl-NL" sz="2800" b="1" dirty="0" smtClean="0">
                <a:solidFill>
                  <a:srgbClr val="FF0000"/>
                </a:solidFill>
              </a:rPr>
              <a:t> water</a:t>
            </a:r>
          </a:p>
          <a:p>
            <a:r>
              <a:rPr lang="nl-NL" sz="2800" b="1" dirty="0" smtClean="0">
                <a:solidFill>
                  <a:srgbClr val="002060"/>
                </a:solidFill>
              </a:rPr>
              <a:t>No </a:t>
            </a:r>
            <a:r>
              <a:rPr lang="nl-NL" sz="2800" b="1" dirty="0">
                <a:solidFill>
                  <a:srgbClr val="002060"/>
                </a:solidFill>
              </a:rPr>
              <a:t>heavy </a:t>
            </a:r>
            <a:r>
              <a:rPr lang="nl-NL" sz="2800" b="1" dirty="0" err="1">
                <a:solidFill>
                  <a:srgbClr val="002060"/>
                </a:solidFill>
              </a:rPr>
              <a:t>metals</a:t>
            </a:r>
            <a:r>
              <a:rPr lang="nl-NL" sz="2800" b="1" dirty="0">
                <a:solidFill>
                  <a:srgbClr val="002060"/>
                </a:solidFill>
              </a:rPr>
              <a:t>, cadmium, lead, </a:t>
            </a:r>
            <a:r>
              <a:rPr lang="nl-NL" sz="2800" b="1" dirty="0" smtClean="0">
                <a:solidFill>
                  <a:srgbClr val="002060"/>
                </a:solidFill>
              </a:rPr>
              <a:t>selenium</a:t>
            </a:r>
            <a:r>
              <a:rPr lang="nl-NL" sz="2800" b="1" dirty="0">
                <a:solidFill>
                  <a:srgbClr val="002060"/>
                </a:solidFill>
              </a:rPr>
              <a:t>, </a:t>
            </a:r>
            <a:r>
              <a:rPr lang="nl-NL" sz="2800" b="1" dirty="0" err="1">
                <a:solidFill>
                  <a:srgbClr val="002060"/>
                </a:solidFill>
              </a:rPr>
              <a:t>arsenic</a:t>
            </a:r>
            <a:r>
              <a:rPr lang="nl-NL" sz="2800" b="1" dirty="0">
                <a:solidFill>
                  <a:srgbClr val="002060"/>
                </a:solidFill>
              </a:rPr>
              <a:t>, </a:t>
            </a:r>
            <a:r>
              <a:rPr lang="nl-NL" sz="2800" b="1" dirty="0" err="1">
                <a:solidFill>
                  <a:srgbClr val="002060"/>
                </a:solidFill>
              </a:rPr>
              <a:t>mercury</a:t>
            </a:r>
            <a:r>
              <a:rPr lang="nl-NL" sz="2800" b="1" dirty="0">
                <a:solidFill>
                  <a:srgbClr val="002060"/>
                </a:solidFill>
              </a:rPr>
              <a:t> or </a:t>
            </a:r>
            <a:r>
              <a:rPr lang="nl-NL" sz="2800" b="1" dirty="0" err="1">
                <a:solidFill>
                  <a:srgbClr val="002060"/>
                </a:solidFill>
              </a:rPr>
              <a:t>chrome</a:t>
            </a:r>
            <a:r>
              <a:rPr lang="nl-NL" sz="2800" b="1" dirty="0">
                <a:solidFill>
                  <a:srgbClr val="002060"/>
                </a:solidFill>
              </a:rPr>
              <a:t> al below the </a:t>
            </a:r>
            <a:r>
              <a:rPr lang="nl-NL" sz="2800" b="1" dirty="0" smtClean="0">
                <a:solidFill>
                  <a:srgbClr val="002060"/>
                </a:solidFill>
              </a:rPr>
              <a:t>EU </a:t>
            </a:r>
            <a:r>
              <a:rPr lang="nl-NL" sz="2800" b="1" dirty="0">
                <a:solidFill>
                  <a:srgbClr val="002060"/>
                </a:solidFill>
              </a:rPr>
              <a:t>/ WHO norm</a:t>
            </a:r>
          </a:p>
          <a:p>
            <a:endParaRPr lang="nl-NL" b="1" dirty="0" smtClean="0">
              <a:solidFill>
                <a:srgbClr val="FF0000"/>
              </a:solidFill>
            </a:endParaRPr>
          </a:p>
          <a:p>
            <a:endParaRPr lang="nl-NL" dirty="0"/>
          </a:p>
          <a:p>
            <a:endParaRPr lang="nl-NL" dirty="0" smtClean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4075" y="-387350"/>
            <a:ext cx="3743325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0339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3"/>
          <p:cNvSpPr>
            <a:spLocks noGrp="1"/>
          </p:cNvSpPr>
          <p:nvPr>
            <p:ph type="body" idx="1"/>
          </p:nvPr>
        </p:nvSpPr>
        <p:spPr>
          <a:xfrm>
            <a:off x="0" y="1628775"/>
            <a:ext cx="9144000" cy="5229226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800" b="1" dirty="0" smtClean="0"/>
              <a:t>Water4Life en SMHO will start a drinking water project in North Romania </a:t>
            </a:r>
            <a:r>
              <a:rPr lang="en-US" sz="1800" b="1" dirty="0" err="1" smtClean="0"/>
              <a:t>Suciava</a:t>
            </a:r>
            <a:r>
              <a:rPr lang="en-US" sz="1800" b="1" dirty="0" smtClean="0"/>
              <a:t> </a:t>
            </a:r>
          </a:p>
          <a:p>
            <a:pPr>
              <a:lnSpc>
                <a:spcPct val="80000"/>
              </a:lnSpc>
            </a:pPr>
            <a:endParaRPr lang="en-US" sz="1800" b="1" dirty="0" smtClean="0"/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en-US" sz="1800" b="1" dirty="0" smtClean="0"/>
              <a:t>       Location : 	</a:t>
            </a:r>
            <a:r>
              <a:rPr lang="en-US" sz="1800" dirty="0" smtClean="0"/>
              <a:t>First Pilot </a:t>
            </a:r>
            <a:r>
              <a:rPr lang="en-US" sz="1800" dirty="0" err="1" smtClean="0"/>
              <a:t>Vatra</a:t>
            </a:r>
            <a:r>
              <a:rPr lang="en-US" sz="1800" dirty="0" smtClean="0"/>
              <a:t> </a:t>
            </a:r>
            <a:r>
              <a:rPr lang="en-US" sz="1800" dirty="0" err="1" smtClean="0"/>
              <a:t>Moldevitei</a:t>
            </a:r>
            <a:r>
              <a:rPr lang="en-US" sz="1800" dirty="0" smtClean="0"/>
              <a:t> (here is no tap water available)</a:t>
            </a:r>
            <a:br>
              <a:rPr lang="en-US" sz="1800" dirty="0" smtClean="0"/>
            </a:br>
            <a:endParaRPr lang="en-US" sz="1800" dirty="0" smtClean="0"/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en-US" sz="1800" b="1" dirty="0" smtClean="0"/>
              <a:t>       Why:</a:t>
            </a:r>
            <a:r>
              <a:rPr lang="en-US" sz="1800" dirty="0" smtClean="0"/>
              <a:t>		Health problems (especially children &amp; elderly people)</a:t>
            </a:r>
            <a:br>
              <a:rPr lang="en-US" sz="1800" dirty="0" smtClean="0"/>
            </a:br>
            <a:r>
              <a:rPr lang="en-US" sz="1800" dirty="0" smtClean="0"/>
              <a:t>		* No available tap drinking water</a:t>
            </a:r>
            <a:br>
              <a:rPr lang="en-US" sz="1800" dirty="0" smtClean="0"/>
            </a:br>
            <a:r>
              <a:rPr lang="en-US" sz="1800" dirty="0" smtClean="0"/>
              <a:t>		* Water from markets is to expensive</a:t>
            </a:r>
            <a:r>
              <a:rPr lang="en-US" sz="1800" dirty="0"/>
              <a:t>	</a:t>
            </a:r>
            <a:r>
              <a:rPr lang="en-US" sz="1800" dirty="0" smtClean="0"/>
              <a:t>		</a:t>
            </a:r>
            <a:br>
              <a:rPr lang="en-US" sz="1800" dirty="0" smtClean="0"/>
            </a:br>
            <a:r>
              <a:rPr lang="en-US" sz="1800" dirty="0" smtClean="0"/>
              <a:t>		* Nitrate ground water from fertilizer and </a:t>
            </a:r>
            <a:r>
              <a:rPr lang="en-US" sz="1800" dirty="0" err="1" smtClean="0"/>
              <a:t>faeces</a:t>
            </a:r>
            <a:r>
              <a:rPr lang="en-US" sz="1800" dirty="0" smtClean="0"/>
              <a:t> animals and sewer 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en-US" sz="1800" dirty="0" smtClean="0"/>
              <a:t>			   		</a:t>
            </a:r>
          </a:p>
          <a:p>
            <a:pPr>
              <a:lnSpc>
                <a:spcPct val="80000"/>
              </a:lnSpc>
              <a:buNone/>
            </a:pPr>
            <a:r>
              <a:rPr lang="en-US" sz="1800" dirty="0" smtClean="0">
                <a:sym typeface="Wingdings" pitchFamily="2" charset="2"/>
              </a:rPr>
              <a:t>       </a:t>
            </a:r>
            <a:r>
              <a:rPr lang="en-US" sz="1800" b="1" dirty="0" smtClean="0"/>
              <a:t>How:		</a:t>
            </a:r>
            <a:r>
              <a:rPr lang="en-US" sz="1800" dirty="0" smtClean="0"/>
              <a:t>Corporation local schools </a:t>
            </a:r>
            <a:r>
              <a:rPr lang="en-GB" sz="1800" dirty="0" smtClean="0"/>
              <a:t>government</a:t>
            </a:r>
          </a:p>
          <a:p>
            <a:pPr>
              <a:lnSpc>
                <a:spcPct val="80000"/>
              </a:lnSpc>
              <a:buNone/>
            </a:pPr>
            <a:r>
              <a:rPr lang="en-US" sz="1800" dirty="0" smtClean="0"/>
              <a:t>  </a:t>
            </a:r>
            <a:br>
              <a:rPr lang="en-US" sz="1800" dirty="0" smtClean="0"/>
            </a:br>
            <a:r>
              <a:rPr lang="en-US" sz="1800" dirty="0" smtClean="0"/>
              <a:t>		</a:t>
            </a:r>
            <a:r>
              <a:rPr lang="en-US" sz="1400" dirty="0" smtClean="0"/>
              <a:t>1) local workshops  </a:t>
            </a:r>
            <a:br>
              <a:rPr lang="en-US" sz="1400" dirty="0" smtClean="0"/>
            </a:br>
            <a:r>
              <a:rPr lang="en-US" sz="1400" dirty="0" smtClean="0"/>
              <a:t>		2) Creation of local business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en-US" sz="1400" dirty="0" smtClean="0"/>
              <a:t>			3) Education training programs schools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en-US" sz="1400" dirty="0" smtClean="0"/>
              <a:t> </a:t>
            </a:r>
            <a:br>
              <a:rPr lang="en-US" sz="1400" dirty="0" smtClean="0"/>
            </a:br>
            <a:r>
              <a:rPr lang="en-US" sz="1400" dirty="0" smtClean="0"/>
              <a:t> </a:t>
            </a:r>
            <a:r>
              <a:rPr lang="en-US" sz="1800" b="1" dirty="0" smtClean="0"/>
              <a:t>When:	</a:t>
            </a:r>
            <a:r>
              <a:rPr lang="en-US" sz="1600" dirty="0" smtClean="0"/>
              <a:t>April : SMHO visit </a:t>
            </a:r>
            <a:r>
              <a:rPr lang="en-US" sz="1600" dirty="0" err="1" smtClean="0"/>
              <a:t>Vatra</a:t>
            </a:r>
            <a:r>
              <a:rPr lang="en-US" sz="1600" dirty="0" smtClean="0"/>
              <a:t> </a:t>
            </a:r>
            <a:r>
              <a:rPr lang="en-US" sz="1600" dirty="0" err="1" smtClean="0"/>
              <a:t>Moldevitei</a:t>
            </a:r>
            <a:r>
              <a:rPr lang="en-US" sz="1600" dirty="0" smtClean="0"/>
              <a:t> the local government schools and hospital.</a:t>
            </a:r>
          </a:p>
          <a:p>
            <a:pPr>
              <a:lnSpc>
                <a:spcPct val="80000"/>
              </a:lnSpc>
              <a:buNone/>
            </a:pPr>
            <a:r>
              <a:rPr lang="en-US" sz="1600" b="1" dirty="0" smtClean="0">
                <a:solidFill>
                  <a:srgbClr val="FF0000"/>
                </a:solidFill>
              </a:rPr>
              <a:t>			</a:t>
            </a:r>
            <a:r>
              <a:rPr lang="en-US" sz="2000" b="1" dirty="0" smtClean="0">
                <a:solidFill>
                  <a:srgbClr val="FF0000"/>
                </a:solidFill>
              </a:rPr>
              <a:t>Romania  </a:t>
            </a:r>
            <a:r>
              <a:rPr lang="en-US" sz="2000" b="1" dirty="0">
                <a:solidFill>
                  <a:srgbClr val="FF0000"/>
                </a:solidFill>
              </a:rPr>
              <a:t>embrace SMHO water4life pilot project. 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		July:  	Water4Life &amp; SMHO and local organizations of Romania have a meeting to 		         	</a:t>
            </a:r>
            <a:r>
              <a:rPr lang="en-US" sz="1600" dirty="0"/>
              <a:t>starts the </a:t>
            </a:r>
            <a:r>
              <a:rPr lang="en-US" sz="1600" dirty="0" smtClean="0"/>
              <a:t>pilot project water4life SMHO Romania.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v"/>
            </a:pPr>
            <a:r>
              <a:rPr lang="en-US" sz="1600" dirty="0" smtClean="0"/>
              <a:t>		</a:t>
            </a:r>
            <a:r>
              <a:rPr lang="en-US" sz="2000" b="1" dirty="0" smtClean="0">
                <a:solidFill>
                  <a:srgbClr val="FF0000"/>
                </a:solidFill>
              </a:rPr>
              <a:t>November: Complete Pilot project to realize save drinking water</a:t>
            </a:r>
          </a:p>
        </p:txBody>
      </p:sp>
      <p:pic>
        <p:nvPicPr>
          <p:cNvPr id="37890" name="Picture 5" descr="header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6513" y="0"/>
            <a:ext cx="9180513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03648" y="-315416"/>
            <a:ext cx="4537075" cy="142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-160287" rIns="0" bIns="0" anchor="ctr">
            <a:spAutoFit/>
          </a:bodyPr>
          <a:lstStyle/>
          <a:p>
            <a:endParaRPr lang="nl-NL"/>
          </a:p>
        </p:txBody>
      </p:sp>
      <p:pic>
        <p:nvPicPr>
          <p:cNvPr id="35843" name="Picture 6" descr="header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3" y="0"/>
            <a:ext cx="9180513" cy="198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3"/>
          <p:cNvPicPr>
            <a:picLocks noGrp="1" noChangeAspect="1" noChangeArrowheads="1"/>
          </p:cNvPicPr>
          <p:nvPr>
            <p:ph type="title"/>
          </p:nvPr>
        </p:nvPicPr>
        <p:blipFill>
          <a:blip r:embed="rId3"/>
          <a:srcRect/>
          <a:stretch>
            <a:fillRect/>
          </a:stretch>
        </p:blipFill>
        <p:spPr>
          <a:xfrm>
            <a:off x="2124075" y="-360363"/>
            <a:ext cx="3743325" cy="1412876"/>
          </a:xfrm>
        </p:spPr>
      </p:pic>
      <p:sp>
        <p:nvSpPr>
          <p:cNvPr id="35845" name="Text Box 6"/>
          <p:cNvSpPr txBox="1">
            <a:spLocks noChangeArrowheads="1"/>
          </p:cNvSpPr>
          <p:nvPr/>
        </p:nvSpPr>
        <p:spPr bwMode="auto">
          <a:xfrm>
            <a:off x="35496" y="1916832"/>
            <a:ext cx="902774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Membrane  solution for </a:t>
            </a:r>
            <a:r>
              <a:rPr lang="en-US" sz="3600" dirty="0">
                <a:solidFill>
                  <a:srgbClr val="FF0000"/>
                </a:solidFill>
              </a:rPr>
              <a:t>schools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3200" dirty="0">
                <a:solidFill>
                  <a:srgbClr val="FF0000"/>
                </a:solidFill>
              </a:rPr>
              <a:t>hospitals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smtClean="0">
                <a:solidFill>
                  <a:srgbClr val="FF0000"/>
                </a:solidFill>
              </a:rPr>
              <a:t>households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endParaRPr lang="en-US" sz="2400" dirty="0">
              <a:solidFill>
                <a:srgbClr val="FF0000"/>
              </a:solidFill>
            </a:endParaRPr>
          </a:p>
          <a:p>
            <a:r>
              <a:rPr lang="en-US" sz="2000" dirty="0" smtClean="0"/>
              <a:t>Basic </a:t>
            </a:r>
            <a:r>
              <a:rPr lang="en-US" sz="2000" smtClean="0"/>
              <a:t>Cost </a:t>
            </a:r>
            <a:r>
              <a:rPr lang="en-US" sz="2000" dirty="0"/>
              <a:t>1</a:t>
            </a:r>
            <a:r>
              <a:rPr lang="en-US" sz="2000" smtClean="0"/>
              <a:t>00 </a:t>
            </a:r>
            <a:r>
              <a:rPr lang="en-US" sz="2000" dirty="0"/>
              <a:t>– 3</a:t>
            </a:r>
            <a:r>
              <a:rPr lang="en-US" sz="2000" dirty="0" smtClean="0"/>
              <a:t>000 </a:t>
            </a:r>
            <a:r>
              <a:rPr lang="en-US" sz="2000" dirty="0"/>
              <a:t>euro </a:t>
            </a:r>
            <a:r>
              <a:rPr lang="en-US" sz="2000"/>
              <a:t>capacity </a:t>
            </a:r>
            <a:r>
              <a:rPr lang="en-US" sz="2000" dirty="0"/>
              <a:t>3</a:t>
            </a:r>
            <a:r>
              <a:rPr lang="en-US" sz="2000" smtClean="0"/>
              <a:t>00 </a:t>
            </a:r>
            <a:r>
              <a:rPr lang="en-US" sz="2000" dirty="0"/>
              <a:t>– 4000 </a:t>
            </a:r>
            <a:r>
              <a:rPr lang="en-US" sz="2000" dirty="0" smtClean="0"/>
              <a:t>liter/h</a:t>
            </a:r>
            <a:endParaRPr lang="en-US" sz="2000" dirty="0"/>
          </a:p>
        </p:txBody>
      </p:sp>
      <p:pic>
        <p:nvPicPr>
          <p:cNvPr id="35846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2503" y="4689091"/>
            <a:ext cx="4531344" cy="2178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7" name="Text Box 9"/>
          <p:cNvSpPr txBox="1">
            <a:spLocks noChangeArrowheads="1"/>
          </p:cNvSpPr>
          <p:nvPr/>
        </p:nvSpPr>
        <p:spPr bwMode="auto">
          <a:xfrm>
            <a:off x="2977569" y="2884826"/>
            <a:ext cx="3546411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Gravity water purifier</a:t>
            </a:r>
            <a:r>
              <a:rPr lang="en-US" sz="2800" dirty="0" smtClean="0">
                <a:solidFill>
                  <a:srgbClr val="FF0000"/>
                </a:solidFill>
              </a:rPr>
              <a:t>: </a:t>
            </a:r>
          </a:p>
          <a:p>
            <a:r>
              <a:rPr lang="en-US" sz="2400" dirty="0" smtClean="0"/>
              <a:t>25 l/d </a:t>
            </a:r>
            <a:endParaRPr lang="en-US" sz="2400" dirty="0"/>
          </a:p>
          <a:p>
            <a:r>
              <a:rPr lang="en-US" sz="2000" dirty="0"/>
              <a:t>Cost Simple local assemble </a:t>
            </a:r>
            <a:endParaRPr lang="en-US" sz="2000" dirty="0" smtClean="0"/>
          </a:p>
          <a:p>
            <a:r>
              <a:rPr lang="en-US" sz="2000" dirty="0" smtClean="0"/>
              <a:t>10-25 </a:t>
            </a:r>
            <a:r>
              <a:rPr lang="en-US" sz="2000" dirty="0"/>
              <a:t>euro </a:t>
            </a:r>
          </a:p>
          <a:p>
            <a:r>
              <a:rPr lang="en-US" sz="2000" dirty="0"/>
              <a:t>Designed 25 -100 euro</a:t>
            </a:r>
          </a:p>
        </p:txBody>
      </p:sp>
      <p:pic>
        <p:nvPicPr>
          <p:cNvPr id="35848" name="Afbeelding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36207" y="2544763"/>
            <a:ext cx="1744304" cy="231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50" name="AutoShape 14" descr="Afbeeldingsresultaat voor uf unit water purifier yili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35851" name="AutoShape 16" descr="Afbeeldingsresultaat voor uf unit water purifier yili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35852" name="AutoShape 18" descr="Afbeeldingsresultaat voor uf unit water purifier yili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35853" name="AutoShape 22" descr="Afbeeldingsresultaat voor uf unit water purifier yili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nl-NL"/>
          </a:p>
        </p:txBody>
      </p:sp>
      <p:pic>
        <p:nvPicPr>
          <p:cNvPr id="35854" name="Picture 24" descr="Yili water 1000L Indian UF water filters with stainless steel housing and ultrafiltration membran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36512" y="4931610"/>
            <a:ext cx="2675066" cy="1953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2" name="Picture 5" descr="671547382_60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36512" y="3220493"/>
            <a:ext cx="2675066" cy="1864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Afbeelding 16" descr="http://www.smho.nl/starnet/media/filter_lokaal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725144"/>
            <a:ext cx="3016607" cy="2486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Afbeelding 17" descr="C:\Users\APMVrinzen\AppData\Local\Microsoft\Windows\INetCache\Content.Outlook\M4CIBOAL\foto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08535" y="4785415"/>
            <a:ext cx="2233235" cy="21107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37321" y="1530027"/>
            <a:ext cx="8229600" cy="4525963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1026" name="Picture 2" descr="http://www.dwc-water.com/typo3temp/pics/20ad37c965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279" y="-7804247"/>
            <a:ext cx="1410568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7458"/>
            <a:ext cx="9180512" cy="7263197"/>
          </a:xfrm>
          <a:prstGeom prst="rect">
            <a:avLst/>
          </a:prstGeom>
        </p:spPr>
      </p:pic>
      <p:pic>
        <p:nvPicPr>
          <p:cNvPr id="5" name="图片 60" descr="data shee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311" y="4800151"/>
            <a:ext cx="1774161" cy="1509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4" descr="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88640"/>
            <a:ext cx="6557248" cy="3543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652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80063" y="3357563"/>
            <a:ext cx="3276600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Rectangle 3"/>
          <p:cNvSpPr>
            <a:spLocks noGrp="1"/>
          </p:cNvSpPr>
          <p:nvPr>
            <p:ph type="body" idx="1"/>
          </p:nvPr>
        </p:nvSpPr>
        <p:spPr>
          <a:xfrm>
            <a:off x="-828675" y="1196975"/>
            <a:ext cx="9937750" cy="5327650"/>
          </a:xfrm>
        </p:spPr>
        <p:txBody>
          <a:bodyPr/>
          <a:lstStyle/>
          <a:p>
            <a:pPr marL="609600" indent="-609600">
              <a:lnSpc>
                <a:spcPct val="80000"/>
              </a:lnSpc>
              <a:buFont typeface="Arial" charset="0"/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		Activities for Romania: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</a:p>
          <a:p>
            <a:pPr marL="990600" lvl="1" indent="-533400">
              <a:lnSpc>
                <a:spcPct val="80000"/>
              </a:lnSpc>
            </a:pPr>
            <a:r>
              <a:rPr lang="en-US" sz="2000" dirty="0" smtClean="0"/>
              <a:t>Help local workshops to make / assemble good quality water filter units.</a:t>
            </a:r>
          </a:p>
          <a:p>
            <a:pPr marL="990600" lvl="1" indent="-533400">
              <a:lnSpc>
                <a:spcPct val="80000"/>
              </a:lnSpc>
              <a:buFont typeface="Arial" charset="0"/>
              <a:buNone/>
            </a:pPr>
            <a:r>
              <a:rPr lang="en-US" sz="2000" dirty="0" smtClean="0"/>
              <a:t>	</a:t>
            </a:r>
            <a:r>
              <a:rPr lang="en-US" sz="1600" dirty="0" smtClean="0"/>
              <a:t>We strive to establish a local trading group that will either import filter candles of the required high quality. Or the group purchases the candles from a high quality local manufacturer. This trading group can subsequently also provide a lasting after sales service and monitoring of filter candles. </a:t>
            </a:r>
            <a:br>
              <a:rPr lang="en-US" sz="1600" dirty="0" smtClean="0"/>
            </a:br>
            <a:endParaRPr lang="en-US" sz="1600" dirty="0" smtClean="0"/>
          </a:p>
          <a:p>
            <a:pPr marL="990600" lvl="1" indent="-533400">
              <a:lnSpc>
                <a:spcPct val="80000"/>
              </a:lnSpc>
            </a:pPr>
            <a:r>
              <a:rPr lang="en-US" sz="2000" dirty="0" smtClean="0"/>
              <a:t>Target groups are Schools, Health Centers and Households. </a:t>
            </a:r>
            <a:r>
              <a:rPr lang="en-US" sz="1600" dirty="0" smtClean="0"/>
              <a:t>Water4life strives for quality and affordable prices for the target poor people.  </a:t>
            </a:r>
          </a:p>
          <a:p>
            <a:pPr marL="990600" lvl="1" indent="-533400">
              <a:lnSpc>
                <a:spcPct val="80000"/>
              </a:lnSpc>
            </a:pPr>
            <a:endParaRPr lang="en-US" sz="1600" dirty="0" smtClean="0"/>
          </a:p>
          <a:p>
            <a:pPr marL="990600" lvl="1" indent="-533400">
              <a:lnSpc>
                <a:spcPct val="80000"/>
              </a:lnSpc>
            </a:pPr>
            <a:r>
              <a:rPr lang="en-US" sz="2000" dirty="0" smtClean="0"/>
              <a:t>Ngo's give training programs</a:t>
            </a:r>
            <a:br>
              <a:rPr lang="en-US" sz="2000" dirty="0" smtClean="0"/>
            </a:br>
            <a:endParaRPr lang="en-US" sz="2000" dirty="0" smtClean="0"/>
          </a:p>
          <a:p>
            <a:pPr marL="990600" lvl="1" indent="-533400">
              <a:lnSpc>
                <a:spcPct val="80000"/>
              </a:lnSpc>
              <a:buFont typeface="Arial" charset="0"/>
              <a:buNone/>
            </a:pPr>
            <a:r>
              <a:rPr lang="en-US" sz="1800" dirty="0" smtClean="0"/>
              <a:t>	</a:t>
            </a:r>
            <a:r>
              <a:rPr lang="en-US" sz="1800" b="1" dirty="0" smtClean="0"/>
              <a:t>1) Lessons / trainings for school children: </a:t>
            </a:r>
          </a:p>
          <a:p>
            <a:pPr marL="990600" lvl="1" indent="-533400">
              <a:lnSpc>
                <a:spcPct val="80000"/>
              </a:lnSpc>
              <a:buFont typeface="Arial" charset="0"/>
              <a:buNone/>
            </a:pPr>
            <a:r>
              <a:rPr lang="en-US" sz="1800" b="1" dirty="0"/>
              <a:t>	</a:t>
            </a:r>
            <a:r>
              <a:rPr lang="en-US" sz="2000" b="1" dirty="0" smtClean="0">
                <a:solidFill>
                  <a:srgbClr val="FF0000"/>
                </a:solidFill>
              </a:rPr>
              <a:t>Program children teach the parents  </a:t>
            </a:r>
          </a:p>
          <a:p>
            <a:pPr marL="990600" lvl="1" indent="-533400">
              <a:lnSpc>
                <a:spcPct val="80000"/>
              </a:lnSpc>
              <a:buFont typeface="Arial" charset="0"/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/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1800" b="1" dirty="0" smtClean="0"/>
              <a:t>2) Training / promotion program for hospitals and                                                                                                local family doctor.</a:t>
            </a:r>
            <a:br>
              <a:rPr lang="en-US" sz="1800" b="1" dirty="0" smtClean="0"/>
            </a:br>
            <a:endParaRPr lang="en-US" sz="1800" b="1" dirty="0" smtClean="0"/>
          </a:p>
          <a:p>
            <a:pPr marL="990600" lvl="1" indent="-533400">
              <a:lnSpc>
                <a:spcPct val="80000"/>
              </a:lnSpc>
              <a:buFont typeface="Arial" charset="0"/>
              <a:buNone/>
            </a:pPr>
            <a:r>
              <a:rPr lang="en-US" sz="1800" b="1" dirty="0" smtClean="0"/>
              <a:t>	3) programs for entrepreneurs and future users of the </a:t>
            </a:r>
          </a:p>
          <a:p>
            <a:pPr marL="990600" lvl="1" indent="-533400">
              <a:lnSpc>
                <a:spcPct val="80000"/>
              </a:lnSpc>
              <a:buFont typeface="Arial" charset="0"/>
              <a:buNone/>
            </a:pPr>
            <a:r>
              <a:rPr lang="en-US" sz="1800" b="1" dirty="0" smtClean="0"/>
              <a:t>	water purifiers to create awareness about sanitation           </a:t>
            </a:r>
          </a:p>
          <a:p>
            <a:pPr marL="990600" lvl="1" indent="-533400">
              <a:lnSpc>
                <a:spcPct val="80000"/>
              </a:lnSpc>
              <a:buFont typeface="Arial" charset="0"/>
              <a:buNone/>
            </a:pPr>
            <a:r>
              <a:rPr lang="en-US" sz="1800" b="1" dirty="0" smtClean="0"/>
              <a:t>          hygienic the dangers of drinking unsafe water and the          </a:t>
            </a:r>
          </a:p>
          <a:p>
            <a:pPr marL="990600" lvl="1" indent="-533400">
              <a:lnSpc>
                <a:spcPct val="80000"/>
              </a:lnSpc>
              <a:buFont typeface="Arial" charset="0"/>
              <a:buNone/>
            </a:pPr>
            <a:r>
              <a:rPr lang="en-US" sz="1800" b="1" dirty="0" smtClean="0"/>
              <a:t>          advantages of the use of the water purifiers. </a:t>
            </a:r>
          </a:p>
          <a:p>
            <a:pPr marL="609600" indent="-609600">
              <a:lnSpc>
                <a:spcPct val="80000"/>
              </a:lnSpc>
            </a:pPr>
            <a:endParaRPr lang="en-US" sz="2000" b="1" dirty="0" smtClean="0"/>
          </a:p>
        </p:txBody>
      </p:sp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3575" y="0"/>
            <a:ext cx="3024188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1178</TotalTime>
  <Words>244</Words>
  <Application>Microsoft Office PowerPoint</Application>
  <PresentationFormat>Diavoorstelling (4:3)</PresentationFormat>
  <Paragraphs>69</Paragraphs>
  <Slides>10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10</vt:i4>
      </vt:variant>
    </vt:vector>
  </HeadingPairs>
  <TitlesOfParts>
    <vt:vector size="16" baseType="lpstr">
      <vt:lpstr>Arial</vt:lpstr>
      <vt:lpstr>Calibri</vt:lpstr>
      <vt:lpstr>Wingdings</vt:lpstr>
      <vt:lpstr>trebuchet ms</vt:lpstr>
      <vt:lpstr>Office Theme</vt:lpstr>
      <vt:lpstr>2_Office Theme</vt:lpstr>
      <vt:lpstr>PowerPoint-presentatie</vt:lpstr>
      <vt:lpstr>PowerPoint-presentatie</vt:lpstr>
      <vt:lpstr>PowerPoint-presentatie</vt:lpstr>
      <vt:lpstr>PowerPoint-presentatie</vt:lpstr>
      <vt:lpstr>Situation mention villages  Romania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DSM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Idea generation: solution in a bottle</dc:title>
  <dc:creator>Vrinzen, Alex</dc:creator>
  <cp:lastModifiedBy>Jef Vanhoof</cp:lastModifiedBy>
  <cp:revision>368</cp:revision>
  <cp:lastPrinted>2014-09-26T08:02:32Z</cp:lastPrinted>
  <dcterms:created xsi:type="dcterms:W3CDTF">2014-07-10T12:40:39Z</dcterms:created>
  <dcterms:modified xsi:type="dcterms:W3CDTF">2015-12-16T07:54:04Z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b7200614-af98-40a7-b6e5-75b2b239df60</vt:lpwstr>
  </property>
  <property fmtid="{D5CDD505-2E9C-101B-9397-08002B2CF9AE}" pid="3" name="DSMClassification">
    <vt:lpwstr>CONFIDENTIAL</vt:lpwstr>
  </property>
</Properties>
</file>