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1" r:id="rId2"/>
    <p:sldId id="272" r:id="rId3"/>
    <p:sldId id="273" r:id="rId4"/>
    <p:sldId id="263" r:id="rId5"/>
    <p:sldId id="271" r:id="rId6"/>
    <p:sldId id="257" r:id="rId7"/>
    <p:sldId id="261" r:id="rId8"/>
    <p:sldId id="258" r:id="rId9"/>
    <p:sldId id="260" r:id="rId10"/>
    <p:sldId id="275" r:id="rId11"/>
    <p:sldId id="264" r:id="rId12"/>
    <p:sldId id="259" r:id="rId13"/>
    <p:sldId id="267" r:id="rId14"/>
    <p:sldId id="266" r:id="rId15"/>
    <p:sldId id="274" r:id="rId16"/>
    <p:sldId id="268" r:id="rId17"/>
    <p:sldId id="282" r:id="rId18"/>
    <p:sldId id="281" r:id="rId19"/>
    <p:sldId id="276" r:id="rId20"/>
    <p:sldId id="278" r:id="rId21"/>
    <p:sldId id="279" r:id="rId22"/>
    <p:sldId id="280" r:id="rId23"/>
    <p:sldId id="270" r:id="rId24"/>
    <p:sldId id="269" r:id="rId25"/>
    <p:sldId id="284" r:id="rId26"/>
    <p:sldId id="285" r:id="rId27"/>
    <p:sldId id="286" r:id="rId28"/>
    <p:sldId id="287" r:id="rId29"/>
    <p:sldId id="294" r:id="rId30"/>
    <p:sldId id="289" r:id="rId31"/>
    <p:sldId id="288" r:id="rId32"/>
    <p:sldId id="293" r:id="rId33"/>
    <p:sldId id="291" r:id="rId34"/>
    <p:sldId id="300" r:id="rId35"/>
    <p:sldId id="296" r:id="rId36"/>
    <p:sldId id="295" r:id="rId37"/>
    <p:sldId id="292" r:id="rId38"/>
    <p:sldId id="30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9" autoAdjust="0"/>
    <p:restoredTop sz="91194" autoAdjust="0"/>
  </p:normalViewPr>
  <p:slideViewPr>
    <p:cSldViewPr>
      <p:cViewPr>
        <p:scale>
          <a:sx n="72" d="100"/>
          <a:sy n="72" d="100"/>
        </p:scale>
        <p:origin x="-11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3BA47C-A144-4986-8603-1D5D691E8213}" type="datetimeFigureOut">
              <a:rPr lang="nl-BE" smtClean="0"/>
              <a:t>17/11/2015</a:t>
            </a:fld>
            <a:endParaRPr lang="nl-B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660430-68F3-4BF3-8376-4AC2945AF93E}" type="slidenum">
              <a:rPr lang="nl-BE" smtClean="0"/>
              <a:t>‹nr.›</a:t>
            </a:fld>
            <a:endParaRPr lang="nl-BE"/>
          </a:p>
        </p:txBody>
      </p:sp>
    </p:spTree>
    <p:extLst>
      <p:ext uri="{BB962C8B-B14F-4D97-AF65-F5344CB8AC3E}">
        <p14:creationId xmlns:p14="http://schemas.microsoft.com/office/powerpoint/2010/main" val="146798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22660430-68F3-4BF3-8376-4AC2945AF93E}" type="slidenum">
              <a:rPr lang="nl-BE" smtClean="0"/>
              <a:t>2</a:t>
            </a:fld>
            <a:endParaRPr lang="nl-BE"/>
          </a:p>
        </p:txBody>
      </p:sp>
    </p:spTree>
    <p:extLst>
      <p:ext uri="{BB962C8B-B14F-4D97-AF65-F5344CB8AC3E}">
        <p14:creationId xmlns:p14="http://schemas.microsoft.com/office/powerpoint/2010/main" val="102434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60430-68F3-4BF3-8376-4AC2945AF93E}" type="slidenum">
              <a:rPr lang="nl-BE" smtClean="0"/>
              <a:t>13</a:t>
            </a:fld>
            <a:endParaRPr lang="nl-BE"/>
          </a:p>
        </p:txBody>
      </p:sp>
    </p:spTree>
    <p:extLst>
      <p:ext uri="{BB962C8B-B14F-4D97-AF65-F5344CB8AC3E}">
        <p14:creationId xmlns:p14="http://schemas.microsoft.com/office/powerpoint/2010/main" val="1576250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8DB1F5-A2F1-4DDF-AD37-A6B5AA63AD01}"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02155-8CCF-4881-973E-8D7FCD3364B0}" type="slidenum">
              <a:rPr lang="en-US" smtClean="0"/>
              <a:t>‹nr.›</a:t>
            </a:fld>
            <a:endParaRPr lang="en-US"/>
          </a:p>
        </p:txBody>
      </p:sp>
    </p:spTree>
    <p:extLst>
      <p:ext uri="{BB962C8B-B14F-4D97-AF65-F5344CB8AC3E}">
        <p14:creationId xmlns:p14="http://schemas.microsoft.com/office/powerpoint/2010/main" val="8047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8DB1F5-A2F1-4DDF-AD37-A6B5AA63AD01}"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02155-8CCF-4881-973E-8D7FCD3364B0}" type="slidenum">
              <a:rPr lang="en-US" smtClean="0"/>
              <a:t>‹nr.›</a:t>
            </a:fld>
            <a:endParaRPr lang="en-US"/>
          </a:p>
        </p:txBody>
      </p:sp>
    </p:spTree>
    <p:extLst>
      <p:ext uri="{BB962C8B-B14F-4D97-AF65-F5344CB8AC3E}">
        <p14:creationId xmlns:p14="http://schemas.microsoft.com/office/powerpoint/2010/main" val="3073524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8DB1F5-A2F1-4DDF-AD37-A6B5AA63AD01}"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02155-8CCF-4881-973E-8D7FCD3364B0}" type="slidenum">
              <a:rPr lang="en-US" smtClean="0"/>
              <a:t>‹nr.›</a:t>
            </a:fld>
            <a:endParaRPr lang="en-US"/>
          </a:p>
        </p:txBody>
      </p:sp>
    </p:spTree>
    <p:extLst>
      <p:ext uri="{BB962C8B-B14F-4D97-AF65-F5344CB8AC3E}">
        <p14:creationId xmlns:p14="http://schemas.microsoft.com/office/powerpoint/2010/main" val="1330656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8DB1F5-A2F1-4DDF-AD37-A6B5AA63AD01}"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02155-8CCF-4881-973E-8D7FCD3364B0}" type="slidenum">
              <a:rPr lang="en-US" smtClean="0"/>
              <a:t>‹nr.›</a:t>
            </a:fld>
            <a:endParaRPr lang="en-US"/>
          </a:p>
        </p:txBody>
      </p:sp>
    </p:spTree>
    <p:extLst>
      <p:ext uri="{BB962C8B-B14F-4D97-AF65-F5344CB8AC3E}">
        <p14:creationId xmlns:p14="http://schemas.microsoft.com/office/powerpoint/2010/main" val="187359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8DB1F5-A2F1-4DDF-AD37-A6B5AA63AD01}"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02155-8CCF-4881-973E-8D7FCD3364B0}" type="slidenum">
              <a:rPr lang="en-US" smtClean="0"/>
              <a:t>‹nr.›</a:t>
            </a:fld>
            <a:endParaRPr lang="en-US"/>
          </a:p>
        </p:txBody>
      </p:sp>
    </p:spTree>
    <p:extLst>
      <p:ext uri="{BB962C8B-B14F-4D97-AF65-F5344CB8AC3E}">
        <p14:creationId xmlns:p14="http://schemas.microsoft.com/office/powerpoint/2010/main" val="284746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8DB1F5-A2F1-4DDF-AD37-A6B5AA63AD01}"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E02155-8CCF-4881-973E-8D7FCD3364B0}" type="slidenum">
              <a:rPr lang="en-US" smtClean="0"/>
              <a:t>‹nr.›</a:t>
            </a:fld>
            <a:endParaRPr lang="en-US"/>
          </a:p>
        </p:txBody>
      </p:sp>
    </p:spTree>
    <p:extLst>
      <p:ext uri="{BB962C8B-B14F-4D97-AF65-F5344CB8AC3E}">
        <p14:creationId xmlns:p14="http://schemas.microsoft.com/office/powerpoint/2010/main" val="472830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8DB1F5-A2F1-4DDF-AD37-A6B5AA63AD01}" type="datetimeFigureOut">
              <a:rPr lang="en-US" smtClean="0"/>
              <a:t>11/17/2015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E02155-8CCF-4881-973E-8D7FCD3364B0}" type="slidenum">
              <a:rPr lang="en-US" smtClean="0"/>
              <a:t>‹nr.›</a:t>
            </a:fld>
            <a:endParaRPr lang="en-US"/>
          </a:p>
        </p:txBody>
      </p:sp>
    </p:spTree>
    <p:extLst>
      <p:ext uri="{BB962C8B-B14F-4D97-AF65-F5344CB8AC3E}">
        <p14:creationId xmlns:p14="http://schemas.microsoft.com/office/powerpoint/2010/main" val="2566696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8DB1F5-A2F1-4DDF-AD37-A6B5AA63AD01}" type="datetimeFigureOut">
              <a:rPr lang="en-US" smtClean="0"/>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E02155-8CCF-4881-973E-8D7FCD3364B0}" type="slidenum">
              <a:rPr lang="en-US" smtClean="0"/>
              <a:t>‹nr.›</a:t>
            </a:fld>
            <a:endParaRPr lang="en-US"/>
          </a:p>
        </p:txBody>
      </p:sp>
    </p:spTree>
    <p:extLst>
      <p:ext uri="{BB962C8B-B14F-4D97-AF65-F5344CB8AC3E}">
        <p14:creationId xmlns:p14="http://schemas.microsoft.com/office/powerpoint/2010/main" val="4137225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DB1F5-A2F1-4DDF-AD37-A6B5AA63AD01}" type="datetimeFigureOut">
              <a:rPr lang="en-US" smtClean="0"/>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E02155-8CCF-4881-973E-8D7FCD3364B0}" type="slidenum">
              <a:rPr lang="en-US" smtClean="0"/>
              <a:t>‹nr.›</a:t>
            </a:fld>
            <a:endParaRPr lang="en-US"/>
          </a:p>
        </p:txBody>
      </p:sp>
    </p:spTree>
    <p:extLst>
      <p:ext uri="{BB962C8B-B14F-4D97-AF65-F5344CB8AC3E}">
        <p14:creationId xmlns:p14="http://schemas.microsoft.com/office/powerpoint/2010/main" val="3288731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8DB1F5-A2F1-4DDF-AD37-A6B5AA63AD01}"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E02155-8CCF-4881-973E-8D7FCD3364B0}" type="slidenum">
              <a:rPr lang="en-US" smtClean="0"/>
              <a:t>‹nr.›</a:t>
            </a:fld>
            <a:endParaRPr lang="en-US"/>
          </a:p>
        </p:txBody>
      </p:sp>
    </p:spTree>
    <p:extLst>
      <p:ext uri="{BB962C8B-B14F-4D97-AF65-F5344CB8AC3E}">
        <p14:creationId xmlns:p14="http://schemas.microsoft.com/office/powerpoint/2010/main" val="410820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8DB1F5-A2F1-4DDF-AD37-A6B5AA63AD01}"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E02155-8CCF-4881-973E-8D7FCD3364B0}" type="slidenum">
              <a:rPr lang="en-US" smtClean="0"/>
              <a:t>‹nr.›</a:t>
            </a:fld>
            <a:endParaRPr lang="en-US"/>
          </a:p>
        </p:txBody>
      </p:sp>
    </p:spTree>
    <p:extLst>
      <p:ext uri="{BB962C8B-B14F-4D97-AF65-F5344CB8AC3E}">
        <p14:creationId xmlns:p14="http://schemas.microsoft.com/office/powerpoint/2010/main" val="1093384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8DB1F5-A2F1-4DDF-AD37-A6B5AA63AD01}" type="datetimeFigureOut">
              <a:rPr lang="en-US" smtClean="0"/>
              <a:t>11/17/2015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E02155-8CCF-4881-973E-8D7FCD3364B0}" type="slidenum">
              <a:rPr lang="en-US" smtClean="0"/>
              <a:t>‹nr.›</a:t>
            </a:fld>
            <a:endParaRPr lang="en-US"/>
          </a:p>
        </p:txBody>
      </p:sp>
    </p:spTree>
    <p:extLst>
      <p:ext uri="{BB962C8B-B14F-4D97-AF65-F5344CB8AC3E}">
        <p14:creationId xmlns:p14="http://schemas.microsoft.com/office/powerpoint/2010/main" val="263177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 y="0"/>
            <a:ext cx="9143085" cy="6858000"/>
          </a:xfrm>
          <a:prstGeom prst="rect">
            <a:avLst/>
          </a:prstGeom>
        </p:spPr>
      </p:pic>
    </p:spTree>
    <p:extLst>
      <p:ext uri="{BB962C8B-B14F-4D97-AF65-F5344CB8AC3E}">
        <p14:creationId xmlns:p14="http://schemas.microsoft.com/office/powerpoint/2010/main" val="1690270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088"/>
            <a:ext cx="9144000" cy="677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u="sng" dirty="0" smtClean="0"/>
              <a:t>Next steps</a:t>
            </a:r>
            <a:endParaRPr lang="en-US" b="1" u="sng" dirty="0"/>
          </a:p>
        </p:txBody>
      </p:sp>
      <p:sp>
        <p:nvSpPr>
          <p:cNvPr id="3" name="Content Placeholder 2"/>
          <p:cNvSpPr>
            <a:spLocks noGrp="1"/>
          </p:cNvSpPr>
          <p:nvPr>
            <p:ph idx="1"/>
          </p:nvPr>
        </p:nvSpPr>
        <p:spPr/>
        <p:txBody>
          <a:bodyPr>
            <a:normAutofit/>
          </a:bodyPr>
          <a:lstStyle/>
          <a:p>
            <a:r>
              <a:rPr lang="en-US" dirty="0" smtClean="0"/>
              <a:t>As you know , in the countryside there are big problems with income so a lot of people are having difficulties affording  dentistry services </a:t>
            </a:r>
          </a:p>
          <a:p>
            <a:r>
              <a:rPr lang="en-US" dirty="0" smtClean="0"/>
              <a:t>I took care of children, old people,  handicapped people and people not able to pay for normal dental services</a:t>
            </a:r>
          </a:p>
          <a:p>
            <a:r>
              <a:rPr lang="en-US" dirty="0" smtClean="0"/>
              <a:t>For this purpose I created an NGO:  </a:t>
            </a:r>
          </a:p>
          <a:p>
            <a:pPr marL="0" indent="0">
              <a:buNone/>
            </a:pPr>
            <a:r>
              <a:rPr lang="en-US" sz="3000" b="1" dirty="0" smtClean="0"/>
              <a:t>“</a:t>
            </a:r>
            <a:r>
              <a:rPr lang="en-US" sz="3000" b="1" dirty="0" err="1" smtClean="0"/>
              <a:t>Medicina</a:t>
            </a:r>
            <a:r>
              <a:rPr lang="en-US" sz="3000" b="1" dirty="0" smtClean="0"/>
              <a:t> in  </a:t>
            </a:r>
            <a:r>
              <a:rPr lang="en-US" sz="3000" b="1" dirty="0" err="1" smtClean="0"/>
              <a:t>Folosul</a:t>
            </a:r>
            <a:r>
              <a:rPr lang="en-US" sz="3000" b="1" dirty="0" smtClean="0"/>
              <a:t> </a:t>
            </a:r>
            <a:r>
              <a:rPr lang="en-US" sz="3000" b="1" dirty="0" err="1" smtClean="0"/>
              <a:t>Pacientilor</a:t>
            </a:r>
            <a:r>
              <a:rPr lang="en-US" sz="3000" b="1" dirty="0" smtClean="0"/>
              <a:t>” (CIF 31661690)</a:t>
            </a:r>
          </a:p>
          <a:p>
            <a:pPr marL="0" indent="0">
              <a:buNone/>
            </a:pPr>
            <a:endParaRPr lang="en-US" dirty="0" smtClean="0"/>
          </a:p>
        </p:txBody>
      </p:sp>
    </p:spTree>
    <p:extLst>
      <p:ext uri="{BB962C8B-B14F-4D97-AF65-F5344CB8AC3E}">
        <p14:creationId xmlns:p14="http://schemas.microsoft.com/office/powerpoint/2010/main" val="3150519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papers </a:t>
            </a:r>
            <a:endParaRPr lang="en-US" dirty="0"/>
          </a:p>
        </p:txBody>
      </p:sp>
      <p:sp>
        <p:nvSpPr>
          <p:cNvPr id="3" name="Content Placeholder 2"/>
          <p:cNvSpPr>
            <a:spLocks noGrp="1"/>
          </p:cNvSpPr>
          <p:nvPr>
            <p:ph idx="1"/>
          </p:nvPr>
        </p:nvSpPr>
        <p:spPr/>
        <p:txBody>
          <a:bodyPr>
            <a:normAutofit fontScale="47500" lnSpcReduction="20000"/>
          </a:bodyPr>
          <a:lstStyle/>
          <a:p>
            <a:pPr marL="0" marR="0" algn="just">
              <a:spcBef>
                <a:spcPts val="0"/>
              </a:spcBef>
              <a:spcAft>
                <a:spcPts val="0"/>
              </a:spcAft>
            </a:pPr>
            <a:r>
              <a:rPr lang="ro-RO" b="1" u="sng" dirty="0" smtClean="0">
                <a:effectLst/>
                <a:latin typeface="Times New Roman"/>
                <a:ea typeface="Times New Roman"/>
              </a:rPr>
              <a:t>S-a cerut autentificarea prezentului înscris:</a:t>
            </a:r>
            <a:endParaRPr lang="en-US" sz="3600" b="1" dirty="0" smtClean="0">
              <a:effectLst/>
              <a:latin typeface="Times New Roman"/>
              <a:ea typeface="Times New Roman"/>
            </a:endParaRPr>
          </a:p>
          <a:p>
            <a:pPr marL="0" marR="0" algn="just">
              <a:spcBef>
                <a:spcPts val="0"/>
              </a:spcBef>
              <a:spcAft>
                <a:spcPts val="0"/>
              </a:spcAft>
            </a:pPr>
            <a:r>
              <a:rPr lang="ro-RO" b="1" u="none" strike="noStrike" dirty="0" smtClean="0">
                <a:effectLst/>
                <a:latin typeface="Times New Roman"/>
                <a:ea typeface="Times New Roman"/>
              </a:rPr>
              <a:t> </a:t>
            </a:r>
            <a:endParaRPr lang="en-US" sz="3600" b="1" dirty="0" smtClean="0">
              <a:effectLst/>
              <a:latin typeface="Times New Roman"/>
              <a:ea typeface="Times New Roman"/>
            </a:endParaRPr>
          </a:p>
          <a:p>
            <a:pPr marL="0" marR="0" algn="just">
              <a:spcBef>
                <a:spcPts val="0"/>
              </a:spcBef>
              <a:spcAft>
                <a:spcPts val="0"/>
              </a:spcAft>
            </a:pPr>
            <a:r>
              <a:rPr lang="ro-RO" b="1" u="none" strike="noStrike" dirty="0" smtClean="0">
                <a:effectLst/>
                <a:latin typeface="Times New Roman"/>
                <a:ea typeface="Times New Roman"/>
              </a:rPr>
              <a:t> </a:t>
            </a:r>
            <a:endParaRPr lang="en-US" sz="3600" b="1" dirty="0" smtClean="0">
              <a:effectLst/>
              <a:latin typeface="Times New Roman"/>
              <a:ea typeface="Times New Roman"/>
            </a:endParaRPr>
          </a:p>
          <a:p>
            <a:pPr marL="0" marR="0" algn="ctr">
              <a:spcBef>
                <a:spcPts val="0"/>
              </a:spcBef>
              <a:spcAft>
                <a:spcPts val="0"/>
              </a:spcAft>
            </a:pPr>
            <a:r>
              <a:rPr lang="ro-RO" sz="4000" b="1" cap="all" dirty="0" smtClean="0">
                <a:effectLst/>
                <a:latin typeface="Times New Roman"/>
                <a:ea typeface="Times New Roman"/>
              </a:rPr>
              <a:t>ACTUL CONSTITUTIV</a:t>
            </a:r>
            <a:endParaRPr lang="en-US" sz="2000" dirty="0" smtClean="0">
              <a:effectLst/>
              <a:latin typeface="Times New Roman"/>
              <a:ea typeface="Times New Roman"/>
            </a:endParaRPr>
          </a:p>
          <a:p>
            <a:pPr marL="0" marR="0" algn="ctr">
              <a:spcBef>
                <a:spcPts val="0"/>
              </a:spcBef>
              <a:spcAft>
                <a:spcPts val="0"/>
              </a:spcAft>
            </a:pPr>
            <a:r>
              <a:rPr lang="ro-RO" sz="3600" b="1" cap="all" dirty="0" smtClean="0">
                <a:effectLst/>
                <a:latin typeface="Times New Roman"/>
                <a:ea typeface="Times New Roman"/>
              </a:rPr>
              <a:t> </a:t>
            </a:r>
            <a:endParaRPr lang="en-US" sz="2000" dirty="0" smtClean="0">
              <a:effectLst/>
              <a:latin typeface="Times New Roman"/>
              <a:ea typeface="Times New Roman"/>
            </a:endParaRPr>
          </a:p>
          <a:p>
            <a:pPr marL="0" marR="0" algn="ctr">
              <a:spcBef>
                <a:spcPts val="0"/>
              </a:spcBef>
              <a:spcAft>
                <a:spcPts val="0"/>
              </a:spcAft>
            </a:pPr>
            <a:r>
              <a:rPr lang="ro-RO" sz="3600" b="1" dirty="0" smtClean="0">
                <a:effectLst/>
                <a:latin typeface="Times New Roman"/>
                <a:ea typeface="Times New Roman"/>
              </a:rPr>
              <a:t>al asociaţiei</a:t>
            </a:r>
            <a:endParaRPr lang="en-US" sz="2000" dirty="0" smtClean="0">
              <a:effectLst/>
              <a:latin typeface="Times New Roman"/>
              <a:ea typeface="Times New Roman"/>
            </a:endParaRPr>
          </a:p>
          <a:p>
            <a:pPr marL="0" marR="0" algn="ctr">
              <a:spcBef>
                <a:spcPts val="0"/>
              </a:spcBef>
              <a:spcAft>
                <a:spcPts val="0"/>
              </a:spcAft>
            </a:pPr>
            <a:r>
              <a:rPr lang="ro-RO" b="1" dirty="0" smtClean="0">
                <a:effectLst/>
                <a:latin typeface="Times New Roman"/>
                <a:ea typeface="Times New Roman"/>
              </a:rPr>
              <a:t> </a:t>
            </a:r>
            <a:endParaRPr lang="en-US" sz="2000" dirty="0" smtClean="0">
              <a:effectLst/>
              <a:latin typeface="Times New Roman"/>
              <a:ea typeface="Times New Roman"/>
            </a:endParaRPr>
          </a:p>
          <a:p>
            <a:pPr marL="0" marR="0" algn="ctr">
              <a:spcBef>
                <a:spcPts val="0"/>
              </a:spcBef>
              <a:spcAft>
                <a:spcPts val="0"/>
              </a:spcAft>
            </a:pPr>
            <a:r>
              <a:rPr lang="ro-RO" sz="4000" b="1" cap="all" dirty="0" smtClean="0">
                <a:effectLst/>
                <a:latin typeface="Times New Roman"/>
                <a:ea typeface="Times New Roman"/>
              </a:rPr>
              <a:t>ASOCIAţia „mediciNĂ în folosul pacienţilor”</a:t>
            </a:r>
            <a:endParaRPr lang="en-US" sz="2000" dirty="0" smtClean="0">
              <a:effectLst/>
              <a:latin typeface="Times New Roman"/>
              <a:ea typeface="Times New Roman"/>
            </a:endParaRPr>
          </a:p>
          <a:p>
            <a:pPr marL="0" marR="0" algn="just">
              <a:spcBef>
                <a:spcPts val="0"/>
              </a:spcBef>
              <a:spcAft>
                <a:spcPts val="0"/>
              </a:spcAft>
            </a:pPr>
            <a:r>
              <a:rPr lang="ro-RO" dirty="0" smtClean="0">
                <a:effectLst/>
                <a:latin typeface="Times New Roman"/>
                <a:ea typeface="Times New Roman"/>
              </a:rPr>
              <a:t> </a:t>
            </a:r>
            <a:endParaRPr lang="en-US" sz="2000" dirty="0" smtClean="0">
              <a:effectLst/>
              <a:latin typeface="Times New Roman"/>
              <a:ea typeface="Times New Roman"/>
            </a:endParaRPr>
          </a:p>
          <a:p>
            <a:pPr marL="0" marR="0" algn="just">
              <a:spcBef>
                <a:spcPts val="0"/>
              </a:spcBef>
              <a:spcAft>
                <a:spcPts val="0"/>
              </a:spcAft>
            </a:pPr>
            <a:r>
              <a:rPr lang="ro-RO" dirty="0" smtClean="0">
                <a:effectLst/>
                <a:latin typeface="Times New Roman"/>
                <a:ea typeface="Times New Roman"/>
              </a:rPr>
              <a:t> </a:t>
            </a:r>
            <a:endParaRPr lang="en-US" sz="2000" dirty="0" smtClean="0">
              <a:effectLst/>
              <a:latin typeface="Times New Roman"/>
              <a:ea typeface="Times New Roman"/>
            </a:endParaRPr>
          </a:p>
          <a:p>
            <a:pPr marL="0" marR="0" algn="just">
              <a:spcBef>
                <a:spcPts val="0"/>
              </a:spcBef>
              <a:spcAft>
                <a:spcPts val="0"/>
              </a:spcAft>
            </a:pPr>
            <a:r>
              <a:rPr lang="ro-RO" dirty="0" smtClean="0">
                <a:effectLst/>
                <a:latin typeface="Times New Roman"/>
                <a:ea typeface="Times New Roman"/>
              </a:rPr>
              <a:t>Încheiat între: </a:t>
            </a:r>
            <a:endParaRPr lang="en-US" sz="2000" dirty="0" smtClean="0">
              <a:effectLst/>
              <a:latin typeface="Times New Roman"/>
              <a:ea typeface="Times New Roman"/>
            </a:endParaRPr>
          </a:p>
          <a:p>
            <a:pPr marL="0" marR="0" algn="just">
              <a:spcBef>
                <a:spcPts val="0"/>
              </a:spcBef>
              <a:spcAft>
                <a:spcPts val="0"/>
              </a:spcAft>
            </a:pPr>
            <a:r>
              <a:rPr lang="ro-RO" dirty="0" smtClean="0">
                <a:effectLst/>
                <a:latin typeface="Times New Roman"/>
                <a:ea typeface="Times New Roman"/>
              </a:rPr>
              <a:t> </a:t>
            </a:r>
            <a:endParaRPr lang="en-US" sz="2000" dirty="0" smtClean="0">
              <a:effectLst/>
              <a:latin typeface="Times New Roman"/>
              <a:ea typeface="Times New Roman"/>
            </a:endParaRPr>
          </a:p>
          <a:p>
            <a:pPr lvl="0" algn="just">
              <a:spcBef>
                <a:spcPts val="0"/>
              </a:spcBef>
              <a:buFont typeface="+mj-lt"/>
              <a:buAutoNum type="arabicPeriod"/>
            </a:pPr>
            <a:r>
              <a:rPr lang="ro-RO" b="1" dirty="0" smtClean="0">
                <a:effectLst/>
                <a:latin typeface="Times New Roman"/>
                <a:ea typeface="Times New Roman"/>
              </a:rPr>
              <a:t>Stoian Alexandru </a:t>
            </a:r>
            <a:r>
              <a:rPr lang="ro-RO" dirty="0" smtClean="0">
                <a:effectLst/>
                <a:latin typeface="Times New Roman"/>
                <a:ea typeface="Times New Roman"/>
              </a:rPr>
              <a:t>, cetăţean român, născut la data de </a:t>
            </a:r>
            <a:r>
              <a:rPr lang="en-US" dirty="0" smtClean="0">
                <a:effectLst/>
                <a:latin typeface="Times New Roman"/>
                <a:ea typeface="Times New Roman"/>
              </a:rPr>
              <a:t>………………………</a:t>
            </a:r>
            <a:r>
              <a:rPr lang="ro-RO" dirty="0" smtClean="0">
                <a:effectLst/>
                <a:latin typeface="Times New Roman"/>
                <a:ea typeface="Times New Roman"/>
              </a:rPr>
              <a:t>, cu domiciliul în </a:t>
            </a:r>
            <a:r>
              <a:rPr lang="en-US" dirty="0" smtClean="0">
                <a:effectLst/>
                <a:latin typeface="Times New Roman"/>
                <a:ea typeface="Times New Roman"/>
              </a:rPr>
              <a:t>…………………………………………………………………………………………………….</a:t>
            </a:r>
            <a:r>
              <a:rPr lang="ro-RO" dirty="0" smtClean="0">
                <a:effectLst/>
                <a:latin typeface="Times New Roman"/>
                <a:ea typeface="Times New Roman"/>
              </a:rPr>
              <a:t>şi</a:t>
            </a:r>
            <a:endParaRPr lang="en-US" sz="2000" dirty="0" smtClean="0">
              <a:effectLst/>
              <a:latin typeface="Times New Roman"/>
              <a:ea typeface="Times New Roman"/>
            </a:endParaRPr>
          </a:p>
          <a:p>
            <a:pPr marL="457200" marR="0" algn="just">
              <a:spcBef>
                <a:spcPts val="0"/>
              </a:spcBef>
              <a:spcAft>
                <a:spcPts val="0"/>
              </a:spcAft>
            </a:pPr>
            <a:r>
              <a:rPr lang="ro-RO" b="1" dirty="0" smtClean="0">
                <a:effectLst/>
                <a:latin typeface="Times New Roman"/>
                <a:ea typeface="Times New Roman"/>
              </a:rPr>
              <a:t>  </a:t>
            </a:r>
            <a:endParaRPr lang="en-US" sz="2000" dirty="0" smtClean="0">
              <a:effectLst/>
              <a:latin typeface="Times New Roman"/>
              <a:ea typeface="Times New Roman"/>
            </a:endParaRPr>
          </a:p>
          <a:p>
            <a:pPr marL="0" marR="0" algn="just">
              <a:spcBef>
                <a:spcPts val="0"/>
              </a:spcBef>
              <a:spcAft>
                <a:spcPts val="0"/>
              </a:spcAft>
            </a:pPr>
            <a:r>
              <a:rPr lang="ro-RO" dirty="0" smtClean="0">
                <a:effectLst/>
                <a:latin typeface="Times New Roman"/>
                <a:ea typeface="Times New Roman"/>
              </a:rPr>
              <a:t> </a:t>
            </a:r>
            <a:endParaRPr lang="en-US" sz="2000" dirty="0" smtClean="0">
              <a:effectLst/>
              <a:latin typeface="Times New Roman"/>
              <a:ea typeface="Times New Roman"/>
            </a:endParaRPr>
          </a:p>
          <a:p>
            <a:pPr marL="0" marR="0" algn="just">
              <a:spcBef>
                <a:spcPts val="0"/>
              </a:spcBef>
              <a:spcAft>
                <a:spcPts val="0"/>
              </a:spcAft>
            </a:pPr>
            <a:r>
              <a:rPr lang="ro-RO" dirty="0" smtClean="0">
                <a:effectLst/>
                <a:latin typeface="Times New Roman"/>
                <a:ea typeface="Times New Roman"/>
                <a:cs typeface="Times New Roman"/>
              </a:rPr>
              <a:t> </a:t>
            </a:r>
            <a:endParaRPr lang="en-US" dirty="0" smtClean="0">
              <a:effectLst/>
              <a:latin typeface="TimesRomanR"/>
              <a:ea typeface="Times New Roman"/>
              <a:cs typeface="Times New Roman"/>
            </a:endParaRPr>
          </a:p>
          <a:p>
            <a:pPr marL="0" marR="0" algn="just">
              <a:spcBef>
                <a:spcPts val="0"/>
              </a:spcBef>
              <a:spcAft>
                <a:spcPts val="0"/>
              </a:spcAft>
            </a:pPr>
            <a:r>
              <a:rPr lang="ro-RO" dirty="0" smtClean="0">
                <a:effectLst/>
                <a:latin typeface="Times New Roman"/>
                <a:ea typeface="Times New Roman"/>
              </a:rPr>
              <a:t>care se asociază în scopul constituirii, conform Ordonanţei Guvernului nr. 26/30 ianuarie 2000 cu privire la asociaţii şi fundaţii, asociaţiei</a:t>
            </a:r>
            <a:r>
              <a:rPr lang="ro-RO" b="1" cap="all" dirty="0" smtClean="0">
                <a:effectLst/>
                <a:latin typeface="Times New Roman"/>
                <a:ea typeface="Times New Roman"/>
              </a:rPr>
              <a:t> ASOCIAŢIA „MEDICINĂ ÎN FOLOSUL PACIENŢILOR” </a:t>
            </a:r>
            <a:endParaRPr lang="en-US" sz="2000" dirty="0" smtClean="0">
              <a:effectLst/>
              <a:latin typeface="Times New Roman"/>
              <a:ea typeface="Times New Roman"/>
            </a:endParaRPr>
          </a:p>
          <a:p>
            <a:pPr marL="0" marR="0" algn="just">
              <a:spcBef>
                <a:spcPts val="0"/>
              </a:spcBef>
              <a:spcAft>
                <a:spcPts val="0"/>
              </a:spcAft>
            </a:pPr>
            <a:r>
              <a:rPr lang="ro-RO" b="1" dirty="0" smtClean="0">
                <a:effectLst/>
                <a:latin typeface="Times New Roman"/>
                <a:ea typeface="Times New Roman"/>
              </a:rPr>
              <a:t> </a:t>
            </a:r>
            <a:endParaRPr lang="en-US" sz="2000" dirty="0" smtClean="0">
              <a:effectLst/>
              <a:latin typeface="Times New Roman"/>
              <a:ea typeface="Times New Roman"/>
            </a:endParaRPr>
          </a:p>
          <a:p>
            <a:pPr marL="0" marR="0" algn="just">
              <a:spcBef>
                <a:spcPts val="0"/>
              </a:spcBef>
              <a:spcAft>
                <a:spcPts val="0"/>
              </a:spcAft>
            </a:pPr>
            <a:r>
              <a:rPr lang="ro-RO" dirty="0" smtClean="0">
                <a:effectLst/>
                <a:latin typeface="Times New Roman"/>
                <a:ea typeface="Times New Roman"/>
              </a:rPr>
              <a:t>Asociaţii au convenit asupra următoarelor prevederi ale Actului Constitutiv:</a:t>
            </a:r>
            <a:endParaRPr lang="en-US" sz="2000" dirty="0" smtClean="0">
              <a:effectLst/>
              <a:latin typeface="Times New Roman"/>
              <a:ea typeface="Times New Roman"/>
            </a:endParaRPr>
          </a:p>
          <a:p>
            <a:pPr marL="0" marR="0" algn="ctr">
              <a:spcBef>
                <a:spcPts val="0"/>
              </a:spcBef>
              <a:spcAft>
                <a:spcPts val="0"/>
              </a:spcAft>
            </a:pPr>
            <a:r>
              <a:rPr lang="ro-RO" b="1" dirty="0" smtClean="0">
                <a:effectLst/>
                <a:latin typeface="Times New Roman"/>
                <a:ea typeface="Times New Roman"/>
              </a:rPr>
              <a:t> </a:t>
            </a:r>
            <a:r>
              <a:rPr lang="en-US" b="1" dirty="0" smtClean="0">
                <a:effectLst/>
                <a:latin typeface="Times New Roman"/>
                <a:ea typeface="Times New Roman"/>
              </a:rPr>
              <a:t>………………………………………………………..</a:t>
            </a:r>
            <a:endParaRPr lang="en-US" sz="3600" b="1" dirty="0" smtClean="0">
              <a:effectLst/>
              <a:latin typeface="Times New Roman"/>
              <a:ea typeface="Times New Roman"/>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81000"/>
            <a:ext cx="131762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492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088"/>
            <a:ext cx="9144000" cy="677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u="sng" dirty="0" smtClean="0"/>
              <a:t>Next steps</a:t>
            </a:r>
            <a:endParaRPr lang="en-US" b="1" u="sng" dirty="0"/>
          </a:p>
        </p:txBody>
      </p:sp>
      <p:sp>
        <p:nvSpPr>
          <p:cNvPr id="3" name="Content Placeholder 2"/>
          <p:cNvSpPr>
            <a:spLocks noGrp="1"/>
          </p:cNvSpPr>
          <p:nvPr>
            <p:ph idx="1"/>
          </p:nvPr>
        </p:nvSpPr>
        <p:spPr/>
        <p:txBody>
          <a:bodyPr>
            <a:normAutofit/>
          </a:bodyPr>
          <a:lstStyle/>
          <a:p>
            <a:r>
              <a:rPr lang="en-US" dirty="0" smtClean="0"/>
              <a:t>To be able to treat also people that cannot  pay the needed fees, the association started a campaign to collect needed funds</a:t>
            </a:r>
          </a:p>
          <a:p>
            <a:r>
              <a:rPr lang="en-US" dirty="0" smtClean="0"/>
              <a:t>I informed my patients about that and also showed them how to donate 2% of their income taxes to an NGO</a:t>
            </a:r>
          </a:p>
          <a:p>
            <a:endParaRPr lang="en-US" dirty="0" smtClean="0"/>
          </a:p>
          <a:p>
            <a:pPr marL="0" indent="0">
              <a:buNone/>
            </a:pPr>
            <a:endParaRPr lang="en-US" dirty="0" smtClean="0"/>
          </a:p>
        </p:txBody>
      </p:sp>
    </p:spTree>
    <p:extLst>
      <p:ext uri="{BB962C8B-B14F-4D97-AF65-F5344CB8AC3E}">
        <p14:creationId xmlns:p14="http://schemas.microsoft.com/office/powerpoint/2010/main" val="3232688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88"/>
            <a:ext cx="9144000" cy="677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u="sng" dirty="0" smtClean="0"/>
              <a:t>Results</a:t>
            </a:r>
            <a:endParaRPr lang="en-US" b="1" u="sng" dirty="0"/>
          </a:p>
        </p:txBody>
      </p:sp>
      <p:sp>
        <p:nvSpPr>
          <p:cNvPr id="3" name="Content Placeholder 2"/>
          <p:cNvSpPr>
            <a:spLocks noGrp="1"/>
          </p:cNvSpPr>
          <p:nvPr>
            <p:ph idx="1"/>
          </p:nvPr>
        </p:nvSpPr>
        <p:spPr/>
        <p:txBody>
          <a:bodyPr/>
          <a:lstStyle/>
          <a:p>
            <a:r>
              <a:rPr lang="en-US" dirty="0" smtClean="0"/>
              <a:t>At the end </a:t>
            </a:r>
            <a:r>
              <a:rPr lang="en-US" dirty="0"/>
              <a:t>o</a:t>
            </a:r>
            <a:r>
              <a:rPr lang="en-US" dirty="0" smtClean="0"/>
              <a:t>f 2013 raised more than </a:t>
            </a:r>
            <a:r>
              <a:rPr lang="en-US" dirty="0"/>
              <a:t>4</a:t>
            </a:r>
            <a:r>
              <a:rPr lang="en-US" dirty="0" smtClean="0"/>
              <a:t>500 Ron which were enough for my special patients </a:t>
            </a:r>
          </a:p>
          <a:p>
            <a:r>
              <a:rPr lang="en-US" dirty="0" smtClean="0"/>
              <a:t>In 2014 a company donated the 2% (2% of 16%  income tax  they needed to  pay that year)</a:t>
            </a:r>
            <a:endParaRPr lang="en-US" dirty="0"/>
          </a:p>
        </p:txBody>
      </p:sp>
    </p:spTree>
    <p:extLst>
      <p:ext uri="{BB962C8B-B14F-4D97-AF65-F5344CB8AC3E}">
        <p14:creationId xmlns:p14="http://schemas.microsoft.com/office/powerpoint/2010/main" val="3918097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592138"/>
            <a:ext cx="9155113"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911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088"/>
            <a:ext cx="9144000" cy="677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u="sng" dirty="0" smtClean="0"/>
              <a:t>GETTING HELP FROM CJAS </a:t>
            </a:r>
            <a:endParaRPr lang="en-US" b="1" u="sng" dirty="0"/>
          </a:p>
        </p:txBody>
      </p:sp>
      <p:sp>
        <p:nvSpPr>
          <p:cNvPr id="3" name="Content Placeholder 2"/>
          <p:cNvSpPr>
            <a:spLocks noGrp="1"/>
          </p:cNvSpPr>
          <p:nvPr>
            <p:ph idx="1"/>
          </p:nvPr>
        </p:nvSpPr>
        <p:spPr/>
        <p:txBody>
          <a:bodyPr>
            <a:normAutofit/>
          </a:bodyPr>
          <a:lstStyle/>
          <a:p>
            <a:pPr marL="0" indent="0">
              <a:buNone/>
            </a:pPr>
            <a:r>
              <a:rPr lang="en-US" dirty="0" smtClean="0">
                <a:solidFill>
                  <a:srgbClr val="FF0000"/>
                </a:solidFill>
              </a:rPr>
              <a:t> </a:t>
            </a:r>
            <a:r>
              <a:rPr lang="en-US" dirty="0" smtClean="0"/>
              <a:t>In 2014 the Ministry of health allocated funds for dental medicine , in order to get  I made a contract with CJAS.</a:t>
            </a:r>
          </a:p>
          <a:p>
            <a:pPr marL="0" indent="0">
              <a:buNone/>
            </a:pPr>
            <a:r>
              <a:rPr lang="en-US" dirty="0" smtClean="0"/>
              <a:t>To get them the dental office had to reach some imposed standards and the dental office in </a:t>
            </a:r>
            <a:r>
              <a:rPr lang="en-US" dirty="0" err="1" smtClean="0"/>
              <a:t>Cernisora</a:t>
            </a:r>
            <a:r>
              <a:rPr lang="en-US" dirty="0" smtClean="0"/>
              <a:t> meet them </a:t>
            </a:r>
          </a:p>
          <a:p>
            <a:pPr marL="0" indent="0">
              <a:buNone/>
            </a:pPr>
            <a:r>
              <a:rPr lang="en-US" dirty="0" smtClean="0"/>
              <a:t>Right now, the dental cabinet gets 2000 Ron/month from CJAS </a:t>
            </a:r>
            <a:r>
              <a:rPr lang="en-US" dirty="0" err="1" smtClean="0"/>
              <a:t>Valcea</a:t>
            </a:r>
            <a:r>
              <a:rPr lang="en-US" dirty="0" smtClean="0">
                <a:solidFill>
                  <a:srgbClr val="FF0000"/>
                </a:solidFill>
              </a:rPr>
              <a:t>. </a:t>
            </a:r>
          </a:p>
          <a:p>
            <a:pPr marL="0" indent="0">
              <a:buNone/>
            </a:pPr>
            <a:endParaRPr lang="en-US" dirty="0" smtClean="0">
              <a:solidFill>
                <a:srgbClr val="FF0000"/>
              </a:solidFill>
            </a:endParaRPr>
          </a:p>
        </p:txBody>
      </p:sp>
    </p:spTree>
    <p:extLst>
      <p:ext uri="{BB962C8B-B14F-4D97-AF65-F5344CB8AC3E}">
        <p14:creationId xmlns:p14="http://schemas.microsoft.com/office/powerpoint/2010/main" val="2512184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262" y="381000"/>
            <a:ext cx="8229600" cy="1143000"/>
          </a:xfrm>
        </p:spPr>
        <p:txBody>
          <a:bodyPr>
            <a:normAutofit/>
          </a:bodyPr>
          <a:lstStyle/>
          <a:p>
            <a:r>
              <a:rPr lang="en-US" sz="3600" b="1" u="sng" dirty="0" smtClean="0"/>
              <a:t>Prevention and rural medical services </a:t>
            </a:r>
            <a:endParaRPr lang="en-US" sz="3600" b="1" u="sng"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219200"/>
            <a:ext cx="659714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3400" y="2133600"/>
            <a:ext cx="7924800" cy="4154984"/>
          </a:xfrm>
          <a:prstGeom prst="rect">
            <a:avLst/>
          </a:prstGeom>
          <a:noFill/>
        </p:spPr>
        <p:txBody>
          <a:bodyPr wrap="square" rtlCol="0">
            <a:spAutoFit/>
          </a:bodyPr>
          <a:lstStyle/>
          <a:p>
            <a:pPr marL="342900" indent="-342900">
              <a:buFont typeface="Arial" pitchFamily="34" charset="0"/>
              <a:buChar char="•"/>
            </a:pPr>
            <a:r>
              <a:rPr lang="en-US" sz="2400" dirty="0" smtClean="0"/>
              <a:t>With the support of CJAS – they pay 100 % of the national established  price of many </a:t>
            </a:r>
            <a:r>
              <a:rPr lang="en-US" sz="2400" dirty="0"/>
              <a:t>services </a:t>
            </a:r>
            <a:r>
              <a:rPr lang="en-US" sz="2400" dirty="0" smtClean="0"/>
              <a:t>– I started a prevention  project </a:t>
            </a:r>
          </a:p>
          <a:p>
            <a:pPr marL="342900" indent="-342900">
              <a:buFont typeface="Arial" pitchFamily="34" charset="0"/>
              <a:buChar char="•"/>
            </a:pPr>
            <a:r>
              <a:rPr lang="en-US" sz="2400" dirty="0"/>
              <a:t> </a:t>
            </a:r>
            <a:r>
              <a:rPr lang="en-US" sz="2400" dirty="0" smtClean="0"/>
              <a:t>The basic prevention  to be done is dental sealing  and teeth filling of temporary  teeth </a:t>
            </a:r>
          </a:p>
          <a:p>
            <a:pPr marL="342900" indent="-342900">
              <a:buFont typeface="Arial" pitchFamily="34" charset="0"/>
              <a:buChar char="•"/>
            </a:pPr>
            <a:r>
              <a:rPr lang="en-US" sz="2400" dirty="0" smtClean="0"/>
              <a:t>My target age was 5-8 years children</a:t>
            </a:r>
          </a:p>
          <a:p>
            <a:pPr marL="342900" indent="-342900">
              <a:buFont typeface="Arial" pitchFamily="34" charset="0"/>
              <a:buChar char="•"/>
            </a:pPr>
            <a:r>
              <a:rPr lang="en-US" sz="2400" dirty="0" smtClean="0"/>
              <a:t>I informed the school directors (2 schools in </a:t>
            </a:r>
            <a:r>
              <a:rPr lang="en-US" sz="2400" dirty="0" err="1" smtClean="0"/>
              <a:t>Cernisoara</a:t>
            </a:r>
            <a:r>
              <a:rPr lang="en-US" sz="2400" dirty="0" smtClean="0"/>
              <a:t>) and the kindergarten instructors </a:t>
            </a:r>
          </a:p>
          <a:p>
            <a:pPr marL="342900" indent="-342900">
              <a:buFont typeface="Arial" pitchFamily="34" charset="0"/>
              <a:buChar char="•"/>
            </a:pPr>
            <a:r>
              <a:rPr lang="en-US" sz="2400" dirty="0" smtClean="0"/>
              <a:t>They sent groups of 20-30 children of which we made a consultation at first and then started with the most difficult cases the treatment</a:t>
            </a:r>
          </a:p>
        </p:txBody>
      </p:sp>
    </p:spTree>
    <p:extLst>
      <p:ext uri="{BB962C8B-B14F-4D97-AF65-F5344CB8AC3E}">
        <p14:creationId xmlns:p14="http://schemas.microsoft.com/office/powerpoint/2010/main" val="26988206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088"/>
            <a:ext cx="9144000" cy="677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200" b="1" u="sng" dirty="0" smtClean="0"/>
              <a:t>This is how the program works :</a:t>
            </a:r>
            <a:endParaRPr lang="en-US" sz="3200" b="1" u="sng" dirty="0"/>
          </a:p>
        </p:txBody>
      </p:sp>
      <p:sp>
        <p:nvSpPr>
          <p:cNvPr id="3" name="Content Placeholder 2"/>
          <p:cNvSpPr>
            <a:spLocks noGrp="1"/>
          </p:cNvSpPr>
          <p:nvPr>
            <p:ph idx="1"/>
          </p:nvPr>
        </p:nvSpPr>
        <p:spPr/>
        <p:txBody>
          <a:bodyPr/>
          <a:lstStyle/>
          <a:p>
            <a:pPr marL="514350" indent="-514350">
              <a:buFont typeface="+mj-lt"/>
              <a:buAutoNum type="arabicPeriod"/>
            </a:pPr>
            <a:r>
              <a:rPr lang="en-US" dirty="0"/>
              <a:t>S</a:t>
            </a:r>
            <a:r>
              <a:rPr lang="en-US" dirty="0" smtClean="0"/>
              <a:t>elect patient by name </a:t>
            </a:r>
          </a:p>
          <a:p>
            <a:pPr marL="514350" indent="-514350">
              <a:buFont typeface="+mj-lt"/>
              <a:buAutoNum type="arabicPeriod"/>
            </a:pPr>
            <a:r>
              <a:rPr lang="en-US" dirty="0"/>
              <a:t>S</a:t>
            </a:r>
            <a:r>
              <a:rPr lang="en-US" dirty="0" smtClean="0"/>
              <a:t>elect category of patient </a:t>
            </a:r>
          </a:p>
          <a:p>
            <a:pPr marL="514350" indent="-514350">
              <a:buFont typeface="+mj-lt"/>
              <a:buAutoNum type="arabicPeriod"/>
            </a:pPr>
            <a:r>
              <a:rPr lang="en-US" dirty="0" smtClean="0"/>
              <a:t>Select service need to be done (some services are 100% reimbursed by CJAS  (under 18 years old and some services for adults) some are less – you can notice this in the red boxes )</a:t>
            </a:r>
            <a:endParaRPr lang="en-US" dirty="0"/>
          </a:p>
        </p:txBody>
      </p:sp>
    </p:spTree>
    <p:extLst>
      <p:ext uri="{BB962C8B-B14F-4D97-AF65-F5344CB8AC3E}">
        <p14:creationId xmlns:p14="http://schemas.microsoft.com/office/powerpoint/2010/main" val="18032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3258800" cy="8763000"/>
          </a:xfrm>
        </p:spPr>
      </p:pic>
    </p:spTree>
    <p:extLst>
      <p:ext uri="{BB962C8B-B14F-4D97-AF65-F5344CB8AC3E}">
        <p14:creationId xmlns:p14="http://schemas.microsoft.com/office/powerpoint/2010/main" val="1430916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1049000" cy="8382000"/>
          </a:xfrm>
        </p:spPr>
      </p:pic>
    </p:spTree>
    <p:extLst>
      <p:ext uri="{BB962C8B-B14F-4D97-AF65-F5344CB8AC3E}">
        <p14:creationId xmlns:p14="http://schemas.microsoft.com/office/powerpoint/2010/main" val="641501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2133600"/>
            <a:ext cx="6172200" cy="3970318"/>
          </a:xfrm>
          <a:prstGeom prst="rect">
            <a:avLst/>
          </a:prstGeom>
          <a:noFill/>
        </p:spPr>
        <p:txBody>
          <a:bodyPr wrap="square" rtlCol="0">
            <a:spAutoFit/>
          </a:bodyPr>
          <a:lstStyle/>
          <a:p>
            <a:pPr algn="ctr"/>
            <a:endParaRPr lang="en-US" sz="3600" b="1" dirty="0" smtClean="0"/>
          </a:p>
          <a:p>
            <a:pPr algn="ctr"/>
            <a:endParaRPr lang="en-US" sz="3600" b="1" dirty="0"/>
          </a:p>
          <a:p>
            <a:pPr algn="ctr"/>
            <a:r>
              <a:rPr lang="en-US" sz="3600" b="1" dirty="0" smtClean="0"/>
              <a:t>Projects and activities </a:t>
            </a:r>
          </a:p>
          <a:p>
            <a:pPr algn="ctr"/>
            <a:endParaRPr lang="en-US" sz="3600" b="1" dirty="0"/>
          </a:p>
          <a:p>
            <a:endParaRPr lang="en-US" sz="3600" b="1" dirty="0"/>
          </a:p>
          <a:p>
            <a:r>
              <a:rPr lang="en-US" sz="3600" b="1" i="1" dirty="0" err="1" smtClean="0"/>
              <a:t>Alexandru</a:t>
            </a:r>
            <a:r>
              <a:rPr lang="en-US" sz="3600" b="1" i="1" dirty="0" smtClean="0"/>
              <a:t> </a:t>
            </a:r>
            <a:r>
              <a:rPr lang="en-US" sz="3600" b="1" i="1" dirty="0" err="1" smtClean="0"/>
              <a:t>Stoian</a:t>
            </a:r>
            <a:endParaRPr lang="en-US" sz="3600" b="1" i="1" dirty="0" smtClean="0"/>
          </a:p>
          <a:p>
            <a:r>
              <a:rPr lang="en-US" sz="3600" b="1" i="1" dirty="0" smtClean="0"/>
              <a:t>Dentist – Orthodontist. </a:t>
            </a:r>
            <a:endParaRPr lang="en-US" sz="3600" b="1"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81000"/>
            <a:ext cx="1596988" cy="1982816"/>
          </a:xfrm>
          <a:prstGeom prst="rect">
            <a:avLst/>
          </a:prstGeom>
        </p:spPr>
      </p:pic>
    </p:spTree>
    <p:extLst>
      <p:ext uri="{BB962C8B-B14F-4D97-AF65-F5344CB8AC3E}">
        <p14:creationId xmlns:p14="http://schemas.microsoft.com/office/powerpoint/2010/main" val="27985939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8231" b="20572"/>
          <a:stretch/>
        </p:blipFill>
        <p:spPr>
          <a:xfrm>
            <a:off x="1" y="0"/>
            <a:ext cx="9168456" cy="6858000"/>
          </a:xfr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691350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0296" r="18396" b="20296"/>
          <a:stretch/>
        </p:blipFill>
        <p:spPr>
          <a:xfrm>
            <a:off x="0" y="-1701209"/>
            <a:ext cx="9016408" cy="8382000"/>
          </a:xfrm>
        </p:spPr>
      </p:pic>
    </p:spTree>
    <p:extLst>
      <p:ext uri="{BB962C8B-B14F-4D97-AF65-F5344CB8AC3E}">
        <p14:creationId xmlns:p14="http://schemas.microsoft.com/office/powerpoint/2010/main" val="3319502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2" t="2901" r="18453" b="21529"/>
          <a:stretch/>
        </p:blipFill>
        <p:spPr>
          <a:xfrm>
            <a:off x="1" y="0"/>
            <a:ext cx="9144000" cy="6858000"/>
          </a:xfrm>
        </p:spPr>
      </p:pic>
    </p:spTree>
    <p:extLst>
      <p:ext uri="{BB962C8B-B14F-4D97-AF65-F5344CB8AC3E}">
        <p14:creationId xmlns:p14="http://schemas.microsoft.com/office/powerpoint/2010/main" val="2724093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05" r="18091" b="20452"/>
          <a:stretch/>
        </p:blipFill>
        <p:spPr>
          <a:xfrm>
            <a:off x="0" y="0"/>
            <a:ext cx="9144000" cy="6858000"/>
          </a:xfrm>
        </p:spPr>
      </p:pic>
    </p:spTree>
    <p:extLst>
      <p:ext uri="{BB962C8B-B14F-4D97-AF65-F5344CB8AC3E}">
        <p14:creationId xmlns:p14="http://schemas.microsoft.com/office/powerpoint/2010/main" val="2689438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599"/>
            <a:ext cx="9143999" cy="681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u="sng" dirty="0" smtClean="0"/>
              <a:t>Future</a:t>
            </a:r>
            <a:endParaRPr lang="en-US" b="1" u="sng" dirty="0"/>
          </a:p>
        </p:txBody>
      </p:sp>
      <p:sp>
        <p:nvSpPr>
          <p:cNvPr id="3" name="Content Placeholder 2"/>
          <p:cNvSpPr>
            <a:spLocks noGrp="1"/>
          </p:cNvSpPr>
          <p:nvPr>
            <p:ph idx="1"/>
          </p:nvPr>
        </p:nvSpPr>
        <p:spPr/>
        <p:txBody>
          <a:bodyPr>
            <a:normAutofit/>
          </a:bodyPr>
          <a:lstStyle/>
          <a:p>
            <a:r>
              <a:rPr lang="en-US" dirty="0" smtClean="0"/>
              <a:t>Continue the program and recruit new doctors </a:t>
            </a:r>
          </a:p>
          <a:p>
            <a:r>
              <a:rPr lang="en-US" dirty="0" smtClean="0"/>
              <a:t>Join a bigger system like TON </a:t>
            </a:r>
            <a:endParaRPr lang="en-US" dirty="0"/>
          </a:p>
        </p:txBody>
      </p:sp>
    </p:spTree>
    <p:extLst>
      <p:ext uri="{BB962C8B-B14F-4D97-AF65-F5344CB8AC3E}">
        <p14:creationId xmlns:p14="http://schemas.microsoft.com/office/powerpoint/2010/main" val="276374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err="1" smtClean="0"/>
              <a:t>Lapusata</a:t>
            </a:r>
            <a:r>
              <a:rPr lang="en-US" dirty="0" smtClean="0"/>
              <a:t> 2070 inhabitants </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4427408"/>
            <a:ext cx="3733799" cy="222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0"/>
            <a:ext cx="3505200" cy="2457450"/>
          </a:xfrm>
          <a:prstGeom prst="rect">
            <a:avLst/>
          </a:prstGeom>
        </p:spPr>
      </p:pic>
    </p:spTree>
    <p:extLst>
      <p:ext uri="{BB962C8B-B14F-4D97-AF65-F5344CB8AC3E}">
        <p14:creationId xmlns:p14="http://schemas.microsoft.com/office/powerpoint/2010/main" val="2084815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3505200" y="0"/>
            <a:ext cx="5029200" cy="6858000"/>
          </a:xfrm>
          <a:prstGeom prst="rect">
            <a:avLst/>
          </a:prstGeom>
        </p:spPr>
      </p:pic>
      <p:sp>
        <p:nvSpPr>
          <p:cNvPr id="2" name="Title 1"/>
          <p:cNvSpPr>
            <a:spLocks noGrp="1"/>
          </p:cNvSpPr>
          <p:nvPr>
            <p:ph type="title"/>
          </p:nvPr>
        </p:nvSpPr>
        <p:spPr/>
        <p:txBody>
          <a:bodyPr/>
          <a:lstStyle/>
          <a:p>
            <a:r>
              <a:rPr lang="en-US" b="1" u="sng" dirty="0" smtClean="0"/>
              <a:t>First steps in </a:t>
            </a:r>
            <a:r>
              <a:rPr lang="en-US" b="1" u="sng" dirty="0" err="1" smtClean="0"/>
              <a:t>Lapusata</a:t>
            </a:r>
            <a:endParaRPr lang="en-US" b="1" u="sng" dirty="0"/>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dirty="0" smtClean="0"/>
              <a:t>With the help of the mayor of </a:t>
            </a:r>
            <a:r>
              <a:rPr lang="en-US" dirty="0" err="1" smtClean="0"/>
              <a:t>Lapusata</a:t>
            </a:r>
            <a:r>
              <a:rPr lang="en-US" dirty="0" smtClean="0"/>
              <a:t> and the experience from </a:t>
            </a:r>
            <a:r>
              <a:rPr lang="en-US" dirty="0" err="1" smtClean="0"/>
              <a:t>Cernisoara</a:t>
            </a:r>
            <a:r>
              <a:rPr lang="en-US" dirty="0"/>
              <a:t> we started refurbishing the </a:t>
            </a:r>
            <a:r>
              <a:rPr lang="en-US" dirty="0" smtClean="0"/>
              <a:t>old </a:t>
            </a:r>
            <a:r>
              <a:rPr lang="en-US" dirty="0"/>
              <a:t>dental </a:t>
            </a:r>
            <a:r>
              <a:rPr lang="en-US" dirty="0" smtClean="0"/>
              <a:t>cabinet of </a:t>
            </a:r>
            <a:r>
              <a:rPr lang="en-US" dirty="0" err="1"/>
              <a:t>Lapusata</a:t>
            </a:r>
            <a:r>
              <a:rPr lang="en-US" dirty="0"/>
              <a:t> </a:t>
            </a:r>
            <a:r>
              <a:rPr lang="en-US" dirty="0" smtClean="0"/>
              <a:t>at the beginning of 2014</a:t>
            </a:r>
          </a:p>
          <a:p>
            <a:r>
              <a:rPr lang="en-US" dirty="0" smtClean="0"/>
              <a:t>We repaired the ceiling, the wall and the floor </a:t>
            </a:r>
          </a:p>
          <a:p>
            <a:r>
              <a:rPr lang="en-US" dirty="0" smtClean="0"/>
              <a:t>I bought a dental unit, a sterilization </a:t>
            </a:r>
            <a:r>
              <a:rPr lang="en-US" dirty="0" err="1" smtClean="0"/>
              <a:t>poupinel</a:t>
            </a:r>
            <a:r>
              <a:rPr lang="en-US" dirty="0"/>
              <a:t> </a:t>
            </a:r>
            <a:r>
              <a:rPr lang="en-US" dirty="0" smtClean="0"/>
              <a:t>and medical furniture </a:t>
            </a:r>
          </a:p>
          <a:p>
            <a:r>
              <a:rPr lang="en-US" dirty="0" smtClean="0"/>
              <a:t>The Mayor also renewed </a:t>
            </a:r>
            <a:r>
              <a:rPr lang="en-US" dirty="0" smtClean="0">
                <a:solidFill>
                  <a:schemeClr val="bg1">
                    <a:lumMod val="95000"/>
                  </a:schemeClr>
                </a:solidFill>
              </a:rPr>
              <a:t>the outer part </a:t>
            </a:r>
            <a:r>
              <a:rPr lang="en-US" dirty="0" smtClean="0"/>
              <a:t>of the building </a:t>
            </a:r>
            <a:endParaRPr lang="en-US" dirty="0"/>
          </a:p>
        </p:txBody>
      </p:sp>
    </p:spTree>
    <p:extLst>
      <p:ext uri="{BB962C8B-B14F-4D97-AF65-F5344CB8AC3E}">
        <p14:creationId xmlns:p14="http://schemas.microsoft.com/office/powerpoint/2010/main" val="3212187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1381" y="0"/>
            <a:ext cx="50292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b="1" u="sng" dirty="0" smtClean="0"/>
              <a:t>We informed the people</a:t>
            </a:r>
            <a:endParaRPr lang="en-US" b="1" u="sng" dirty="0"/>
          </a:p>
        </p:txBody>
      </p:sp>
      <p:sp>
        <p:nvSpPr>
          <p:cNvPr id="3" name="Content Placeholder 2"/>
          <p:cNvSpPr>
            <a:spLocks noGrp="1"/>
          </p:cNvSpPr>
          <p:nvPr>
            <p:ph idx="1"/>
          </p:nvPr>
        </p:nvSpPr>
        <p:spPr/>
        <p:txBody>
          <a:bodyPr/>
          <a:lstStyle/>
          <a:p>
            <a:r>
              <a:rPr lang="en-US" dirty="0" smtClean="0"/>
              <a:t>At the beginning few patients came </a:t>
            </a:r>
          </a:p>
          <a:p>
            <a:r>
              <a:rPr lang="en-US" dirty="0" smtClean="0"/>
              <a:t>After 1 moth there were 30 patients for a day </a:t>
            </a:r>
          </a:p>
          <a:p>
            <a:r>
              <a:rPr lang="en-US" dirty="0" smtClean="0"/>
              <a:t>Because I can go there only once a week I had to find a dentist to help me .</a:t>
            </a:r>
            <a:endParaRPr lang="en-US" dirty="0"/>
          </a:p>
        </p:txBody>
      </p:sp>
    </p:spTree>
    <p:extLst>
      <p:ext uri="{BB962C8B-B14F-4D97-AF65-F5344CB8AC3E}">
        <p14:creationId xmlns:p14="http://schemas.microsoft.com/office/powerpoint/2010/main" val="3376924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a14:imgEffect>
                  </a14:imgLayer>
                </a14:imgProps>
              </a:ext>
              <a:ext uri="{28A0092B-C50C-407E-A947-70E740481C1C}">
                <a14:useLocalDpi xmlns:a14="http://schemas.microsoft.com/office/drawing/2010/main" val="0"/>
              </a:ext>
            </a:extLst>
          </a:blip>
          <a:srcRect/>
          <a:stretch>
            <a:fillRect/>
          </a:stretch>
        </p:blipFill>
        <p:spPr bwMode="auto">
          <a:xfrm>
            <a:off x="4038600" y="-15875"/>
            <a:ext cx="5029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u="sng" dirty="0"/>
              <a:t>P</a:t>
            </a:r>
            <a:r>
              <a:rPr lang="en-US" b="1" u="sng" dirty="0" smtClean="0"/>
              <a:t>revention</a:t>
            </a:r>
            <a:endParaRPr lang="en-US" b="1" u="sng" dirty="0"/>
          </a:p>
        </p:txBody>
      </p:sp>
      <p:sp>
        <p:nvSpPr>
          <p:cNvPr id="3" name="Content Placeholder 2"/>
          <p:cNvSpPr>
            <a:spLocks noGrp="1"/>
          </p:cNvSpPr>
          <p:nvPr>
            <p:ph idx="1"/>
          </p:nvPr>
        </p:nvSpPr>
        <p:spPr/>
        <p:txBody>
          <a:bodyPr>
            <a:normAutofit fontScale="92500"/>
          </a:bodyPr>
          <a:lstStyle/>
          <a:p>
            <a:r>
              <a:rPr lang="en-US" dirty="0" smtClean="0"/>
              <a:t>Being helped by the English teacher from the primary school of </a:t>
            </a:r>
            <a:r>
              <a:rPr lang="en-US" dirty="0" err="1" smtClean="0"/>
              <a:t>Lapusata</a:t>
            </a:r>
            <a:r>
              <a:rPr lang="en-US" dirty="0" smtClean="0"/>
              <a:t> we organized consultations for all the children in the school </a:t>
            </a:r>
          </a:p>
          <a:p>
            <a:r>
              <a:rPr lang="en-US" dirty="0" smtClean="0"/>
              <a:t>The ones with the most severe problems came the first to be treated </a:t>
            </a:r>
          </a:p>
          <a:p>
            <a:r>
              <a:rPr lang="en-US" dirty="0" smtClean="0"/>
              <a:t>CJAS allows only one contract per person </a:t>
            </a:r>
            <a:r>
              <a:rPr lang="en-US" dirty="0" smtClean="0">
                <a:solidFill>
                  <a:srgbClr val="FF0000"/>
                </a:solidFill>
              </a:rPr>
              <a:t>so</a:t>
            </a:r>
            <a:r>
              <a:rPr lang="en-US" dirty="0" smtClean="0"/>
              <a:t> I am forced to declare the treatments from </a:t>
            </a:r>
            <a:r>
              <a:rPr lang="en-US" dirty="0" err="1" smtClean="0"/>
              <a:t>Lapusata</a:t>
            </a:r>
            <a:r>
              <a:rPr lang="en-US" dirty="0" smtClean="0"/>
              <a:t> as treatments made in </a:t>
            </a:r>
            <a:r>
              <a:rPr lang="en-US" dirty="0" err="1" smtClean="0"/>
              <a:t>Cernisoara</a:t>
            </a:r>
            <a:r>
              <a:rPr lang="en-US" dirty="0" smtClean="0"/>
              <a:t> so some of the children from there can get state help too </a:t>
            </a:r>
          </a:p>
        </p:txBody>
      </p:sp>
    </p:spTree>
    <p:extLst>
      <p:ext uri="{BB962C8B-B14F-4D97-AF65-F5344CB8AC3E}">
        <p14:creationId xmlns:p14="http://schemas.microsoft.com/office/powerpoint/2010/main" val="1512172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4114800" y="0"/>
            <a:ext cx="50292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u="sng" dirty="0" smtClean="0"/>
              <a:t>Future plans </a:t>
            </a:r>
            <a:endParaRPr lang="en-US" b="1" u="sng" dirty="0"/>
          </a:p>
        </p:txBody>
      </p:sp>
      <p:sp>
        <p:nvSpPr>
          <p:cNvPr id="3" name="Content Placeholder 2"/>
          <p:cNvSpPr>
            <a:spLocks noGrp="1"/>
          </p:cNvSpPr>
          <p:nvPr>
            <p:ph idx="1"/>
          </p:nvPr>
        </p:nvSpPr>
        <p:spPr/>
        <p:txBody>
          <a:bodyPr/>
          <a:lstStyle/>
          <a:p>
            <a:pPr marL="0" indent="0">
              <a:buNone/>
            </a:pPr>
            <a:r>
              <a:rPr lang="en-US" dirty="0" smtClean="0"/>
              <a:t>Get European funds and to improve the medical equipment and conditions </a:t>
            </a:r>
          </a:p>
          <a:p>
            <a:pPr marL="0" indent="0">
              <a:buNone/>
            </a:pPr>
            <a:r>
              <a:rPr lang="en-US" dirty="0" smtClean="0"/>
              <a:t>Get the dentist that is helping me to sign a contract with CJAS so we can get funds for </a:t>
            </a:r>
            <a:r>
              <a:rPr lang="en-US" dirty="0" err="1" smtClean="0"/>
              <a:t>Lapusata</a:t>
            </a:r>
            <a:r>
              <a:rPr lang="en-US" dirty="0" smtClean="0"/>
              <a:t> too. </a:t>
            </a:r>
            <a:endParaRPr lang="en-US" dirty="0"/>
          </a:p>
        </p:txBody>
      </p:sp>
    </p:spTree>
    <p:extLst>
      <p:ext uri="{BB962C8B-B14F-4D97-AF65-F5344CB8AC3E}">
        <p14:creationId xmlns:p14="http://schemas.microsoft.com/office/powerpoint/2010/main" val="1580769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0"/>
            <a:ext cx="9144000" cy="6776357"/>
          </a:xfrm>
          <a:prstGeom prst="rect">
            <a:avLst/>
          </a:prstGeom>
        </p:spPr>
      </p:pic>
      <p:sp>
        <p:nvSpPr>
          <p:cNvPr id="2" name="TextBox 1"/>
          <p:cNvSpPr txBox="1"/>
          <p:nvPr/>
        </p:nvSpPr>
        <p:spPr>
          <a:xfrm>
            <a:off x="381000" y="1066800"/>
            <a:ext cx="8305800" cy="5909310"/>
          </a:xfrm>
          <a:prstGeom prst="rect">
            <a:avLst/>
          </a:prstGeom>
          <a:noFill/>
        </p:spPr>
        <p:txBody>
          <a:bodyPr wrap="square" rtlCol="0">
            <a:spAutoFit/>
          </a:bodyPr>
          <a:lstStyle/>
          <a:p>
            <a:pPr marL="342900" indent="-342900">
              <a:buAutoNum type="arabicPlain" startAt="2010"/>
            </a:pPr>
            <a:endParaRPr lang="en-US" dirty="0" smtClean="0"/>
          </a:p>
          <a:p>
            <a:r>
              <a:rPr lang="en-US" dirty="0" smtClean="0"/>
              <a:t>Studies </a:t>
            </a:r>
            <a:endParaRPr lang="en-US" dirty="0"/>
          </a:p>
          <a:p>
            <a:pPr marL="342900" indent="-342900">
              <a:buAutoNum type="arabicPlain" startAt="2010"/>
            </a:pPr>
            <a:endParaRPr lang="en-US" dirty="0" smtClean="0"/>
          </a:p>
          <a:p>
            <a:pPr marL="342900" indent="-342900">
              <a:buAutoNum type="arabicPlain" startAt="2010"/>
            </a:pPr>
            <a:r>
              <a:rPr lang="en-US" dirty="0" smtClean="0"/>
              <a:t>  Graduated Dental Faculty UMF Carol Davila </a:t>
            </a:r>
            <a:r>
              <a:rPr lang="en-US" dirty="0" err="1" smtClean="0"/>
              <a:t>Bucuresti</a:t>
            </a:r>
            <a:r>
              <a:rPr lang="en-US" dirty="0" smtClean="0"/>
              <a:t> </a:t>
            </a:r>
          </a:p>
          <a:p>
            <a:pPr marL="342900" indent="-342900">
              <a:buAutoNum type="arabicPlain" startAt="2010"/>
            </a:pPr>
            <a:r>
              <a:rPr lang="en-US" dirty="0" smtClean="0"/>
              <a:t>  Graduated the Master in Dental  </a:t>
            </a:r>
            <a:r>
              <a:rPr lang="en-US" dirty="0" err="1"/>
              <a:t>I</a:t>
            </a:r>
            <a:r>
              <a:rPr lang="en-US" dirty="0" err="1" smtClean="0"/>
              <a:t>mplantology</a:t>
            </a:r>
            <a:r>
              <a:rPr lang="en-US" dirty="0" smtClean="0"/>
              <a:t> </a:t>
            </a:r>
          </a:p>
          <a:p>
            <a:r>
              <a:rPr lang="en-US" dirty="0" smtClean="0"/>
              <a:t>2014  Became specialist in Orthodontics </a:t>
            </a:r>
          </a:p>
          <a:p>
            <a:endParaRPr lang="en-US" dirty="0"/>
          </a:p>
          <a:p>
            <a:r>
              <a:rPr lang="en-US" dirty="0" smtClean="0"/>
              <a:t>Projects  </a:t>
            </a:r>
          </a:p>
          <a:p>
            <a:r>
              <a:rPr lang="en-US" dirty="0"/>
              <a:t> </a:t>
            </a:r>
            <a:endParaRPr lang="en-US" dirty="0" smtClean="0"/>
          </a:p>
          <a:p>
            <a:r>
              <a:rPr lang="en-US" dirty="0"/>
              <a:t> </a:t>
            </a:r>
            <a:r>
              <a:rPr lang="en-US" dirty="0" smtClean="0"/>
              <a:t>2011 Dental consulting room </a:t>
            </a:r>
            <a:r>
              <a:rPr lang="en-US" dirty="0" err="1"/>
              <a:t>C</a:t>
            </a:r>
            <a:r>
              <a:rPr lang="en-US" dirty="0" err="1" smtClean="0"/>
              <a:t>ernisoara</a:t>
            </a:r>
            <a:r>
              <a:rPr lang="en-US" dirty="0" smtClean="0"/>
              <a:t> </a:t>
            </a:r>
          </a:p>
          <a:p>
            <a:r>
              <a:rPr lang="en-US" dirty="0" smtClean="0"/>
              <a:t> 2011 Collaboration with Dental consulting room Bucharest  </a:t>
            </a:r>
          </a:p>
          <a:p>
            <a:r>
              <a:rPr lang="en-US" dirty="0" smtClean="0"/>
              <a:t> 2013 Ngo </a:t>
            </a:r>
            <a:r>
              <a:rPr lang="en-US" dirty="0" err="1"/>
              <a:t>Asociatia</a:t>
            </a:r>
            <a:r>
              <a:rPr lang="en-US" dirty="0"/>
              <a:t> </a:t>
            </a:r>
            <a:r>
              <a:rPr lang="en-US" dirty="0" err="1"/>
              <a:t>medicina</a:t>
            </a:r>
            <a:r>
              <a:rPr lang="en-US" dirty="0"/>
              <a:t> in </a:t>
            </a:r>
            <a:r>
              <a:rPr lang="en-US" dirty="0" err="1"/>
              <a:t>folosul</a:t>
            </a:r>
            <a:r>
              <a:rPr lang="en-US" dirty="0"/>
              <a:t> </a:t>
            </a:r>
            <a:r>
              <a:rPr lang="en-US" dirty="0" err="1"/>
              <a:t>pacientilor</a:t>
            </a:r>
            <a:r>
              <a:rPr lang="en-US" dirty="0"/>
              <a:t> </a:t>
            </a:r>
          </a:p>
          <a:p>
            <a:r>
              <a:rPr lang="en-US" dirty="0" smtClean="0"/>
              <a:t> </a:t>
            </a:r>
          </a:p>
          <a:p>
            <a:r>
              <a:rPr lang="en-US" dirty="0" smtClean="0"/>
              <a:t> 2014 Dental consulting room </a:t>
            </a:r>
            <a:r>
              <a:rPr lang="en-US" dirty="0" err="1" smtClean="0"/>
              <a:t>Lapusata</a:t>
            </a:r>
            <a:r>
              <a:rPr lang="en-US" dirty="0" smtClean="0"/>
              <a:t> </a:t>
            </a:r>
          </a:p>
          <a:p>
            <a:r>
              <a:rPr lang="en-US" dirty="0" smtClean="0"/>
              <a:t> 2014 Dental consulting room </a:t>
            </a:r>
            <a:r>
              <a:rPr lang="en-US" dirty="0" err="1" smtClean="0"/>
              <a:t>Ramnicu</a:t>
            </a:r>
            <a:r>
              <a:rPr lang="en-US" dirty="0" smtClean="0"/>
              <a:t> </a:t>
            </a:r>
            <a:r>
              <a:rPr lang="en-US" dirty="0" err="1" smtClean="0"/>
              <a:t>Valcea</a:t>
            </a:r>
            <a:endParaRPr lang="en-US" dirty="0" smtClean="0"/>
          </a:p>
          <a:p>
            <a:r>
              <a:rPr lang="en-US" dirty="0" smtClean="0"/>
              <a:t> 2014 Contract with CJAS for </a:t>
            </a:r>
            <a:r>
              <a:rPr lang="en-US" dirty="0" err="1" smtClean="0"/>
              <a:t>Cernisoara</a:t>
            </a:r>
            <a:r>
              <a:rPr lang="en-US" dirty="0" smtClean="0"/>
              <a:t> </a:t>
            </a:r>
          </a:p>
          <a:p>
            <a:r>
              <a:rPr lang="en-US" dirty="0"/>
              <a:t> </a:t>
            </a:r>
            <a:r>
              <a:rPr lang="en-US" dirty="0" smtClean="0"/>
              <a:t>2014 Collaboration with Dental consulting room </a:t>
            </a:r>
            <a:r>
              <a:rPr lang="en-US" dirty="0" err="1" smtClean="0"/>
              <a:t>Tandarei</a:t>
            </a:r>
            <a:r>
              <a:rPr lang="en-US" dirty="0" smtClean="0"/>
              <a:t> – </a:t>
            </a:r>
            <a:r>
              <a:rPr lang="en-US" dirty="0" err="1" smtClean="0"/>
              <a:t>Ialomita</a:t>
            </a:r>
            <a:r>
              <a:rPr lang="en-US" dirty="0" smtClean="0"/>
              <a:t> </a:t>
            </a:r>
          </a:p>
          <a:p>
            <a:endParaRPr lang="en-US" dirty="0" smtClean="0"/>
          </a:p>
          <a:p>
            <a:r>
              <a:rPr lang="en-US" dirty="0" smtClean="0"/>
              <a:t> 2015 Joined TON </a:t>
            </a:r>
          </a:p>
          <a:p>
            <a:endParaRPr lang="en-US" dirty="0"/>
          </a:p>
          <a:p>
            <a:endParaRPr lang="en-US" dirty="0"/>
          </a:p>
        </p:txBody>
      </p:sp>
    </p:spTree>
    <p:extLst>
      <p:ext uri="{BB962C8B-B14F-4D97-AF65-F5344CB8AC3E}">
        <p14:creationId xmlns:p14="http://schemas.microsoft.com/office/powerpoint/2010/main" val="1941666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lum bright="4000"/>
            <a:extLst>
              <a:ext uri="{28A0092B-C50C-407E-A947-70E740481C1C}">
                <a14:useLocalDpi xmlns:a14="http://schemas.microsoft.com/office/drawing/2010/main" val="0"/>
              </a:ext>
            </a:extLst>
          </a:blip>
          <a:srcRect l="51163" t="43429" r="-1163" b="-715"/>
          <a:stretch/>
        </p:blipFill>
        <p:spPr bwMode="auto">
          <a:xfrm>
            <a:off x="4419600" y="2514600"/>
            <a:ext cx="4572000" cy="3921348"/>
          </a:xfrm>
          <a:prstGeom prst="rect">
            <a:avLst/>
          </a:prstGeom>
          <a:noFill/>
          <a:ln>
            <a:noFill/>
          </a:ln>
          <a:effectLst>
            <a:outerShdw blurRad="152400" algn="ctr" rotWithShape="0">
              <a:schemeClr val="bg2">
                <a:alpha val="9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2011362"/>
          </a:xfrm>
        </p:spPr>
        <p:txBody>
          <a:bodyPr>
            <a:normAutofit/>
          </a:bodyPr>
          <a:lstStyle/>
          <a:p>
            <a:r>
              <a:rPr lang="en-US" dirty="0" err="1" smtClean="0"/>
              <a:t>Tandarei</a:t>
            </a:r>
            <a:r>
              <a:rPr lang="en-US" dirty="0" smtClean="0"/>
              <a:t> </a:t>
            </a:r>
            <a:r>
              <a:rPr lang="en-US" dirty="0" err="1" smtClean="0"/>
              <a:t>Ialomita</a:t>
            </a:r>
            <a:r>
              <a:rPr lang="en-US" dirty="0" smtClean="0"/>
              <a:t> </a:t>
            </a:r>
            <a:br>
              <a:rPr lang="en-US" dirty="0" smtClean="0"/>
            </a:br>
            <a:r>
              <a:rPr lang="en-US" dirty="0" smtClean="0"/>
              <a:t>13000 inhabitants in 2011</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0" t="-1309" r="67570" b="4775"/>
          <a:stretch/>
        </p:blipFill>
        <p:spPr bwMode="auto">
          <a:xfrm>
            <a:off x="532794" y="2286000"/>
            <a:ext cx="3886806" cy="416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358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6000" contrast="62000"/>
                    </a14:imgEffect>
                  </a14:imgLayer>
                </a14:imgProps>
              </a:ext>
              <a:ext uri="{28A0092B-C50C-407E-A947-70E740481C1C}">
                <a14:useLocalDpi xmlns:a14="http://schemas.microsoft.com/office/drawing/2010/main" val="0"/>
              </a:ext>
            </a:extLst>
          </a:blip>
          <a:srcRect/>
          <a:stretch>
            <a:fillRect/>
          </a:stretch>
        </p:blipFill>
        <p:spPr bwMode="auto">
          <a:xfrm>
            <a:off x="0" y="5873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u="sng" dirty="0" smtClean="0">
                <a:solidFill>
                  <a:srgbClr val="0070C0"/>
                </a:solidFill>
              </a:rPr>
              <a:t>First steps in </a:t>
            </a:r>
            <a:r>
              <a:rPr lang="en-US" b="1" u="sng" dirty="0" err="1" smtClean="0">
                <a:solidFill>
                  <a:srgbClr val="0070C0"/>
                </a:solidFill>
              </a:rPr>
              <a:t>Tandarei</a:t>
            </a:r>
            <a:r>
              <a:rPr lang="en-US" b="1" u="sng" dirty="0" smtClean="0">
                <a:solidFill>
                  <a:srgbClr val="0070C0"/>
                </a:solidFill>
              </a:rPr>
              <a:t> </a:t>
            </a:r>
            <a:endParaRPr lang="en-US" b="1" u="sng" dirty="0">
              <a:solidFill>
                <a:srgbClr val="0070C0"/>
              </a:solidFill>
            </a:endParaRPr>
          </a:p>
        </p:txBody>
      </p:sp>
      <p:sp>
        <p:nvSpPr>
          <p:cNvPr id="3" name="Content Placeholder 2"/>
          <p:cNvSpPr>
            <a:spLocks noGrp="1"/>
          </p:cNvSpPr>
          <p:nvPr>
            <p:ph idx="1"/>
          </p:nvPr>
        </p:nvSpPr>
        <p:spPr/>
        <p:txBody>
          <a:bodyPr/>
          <a:lstStyle/>
          <a:p>
            <a:r>
              <a:rPr lang="en-US" b="1" dirty="0" smtClean="0">
                <a:solidFill>
                  <a:schemeClr val="tx1">
                    <a:lumMod val="95000"/>
                    <a:lumOff val="5000"/>
                  </a:schemeClr>
                </a:solidFill>
              </a:rPr>
              <a:t>In 2014,my  colleague </a:t>
            </a:r>
            <a:r>
              <a:rPr lang="en-US" b="1" dirty="0" err="1" smtClean="0">
                <a:solidFill>
                  <a:schemeClr val="tx1">
                    <a:lumMod val="95000"/>
                    <a:lumOff val="5000"/>
                  </a:schemeClr>
                </a:solidFill>
              </a:rPr>
              <a:t>Grecu</a:t>
            </a:r>
            <a:r>
              <a:rPr lang="en-US" b="1" dirty="0" smtClean="0">
                <a:solidFill>
                  <a:schemeClr val="tx1">
                    <a:lumMod val="95000"/>
                    <a:lumOff val="5000"/>
                  </a:schemeClr>
                </a:solidFill>
              </a:rPr>
              <a:t> Indira decided to go and work  as a general dentist in </a:t>
            </a:r>
            <a:r>
              <a:rPr lang="en-US" b="1" dirty="0" err="1" smtClean="0">
                <a:solidFill>
                  <a:schemeClr val="tx1">
                    <a:lumMod val="95000"/>
                    <a:lumOff val="5000"/>
                  </a:schemeClr>
                </a:solidFill>
              </a:rPr>
              <a:t>Tandarei</a:t>
            </a:r>
            <a:r>
              <a:rPr lang="en-US" b="1" dirty="0" smtClean="0">
                <a:solidFill>
                  <a:schemeClr val="tx1">
                    <a:lumMod val="95000"/>
                    <a:lumOff val="5000"/>
                  </a:schemeClr>
                </a:solidFill>
              </a:rPr>
              <a:t> </a:t>
            </a:r>
            <a:r>
              <a:rPr lang="en-US" b="1" dirty="0" err="1" smtClean="0">
                <a:solidFill>
                  <a:schemeClr val="tx1">
                    <a:lumMod val="95000"/>
                    <a:lumOff val="5000"/>
                  </a:schemeClr>
                </a:solidFill>
              </a:rPr>
              <a:t>Ialomita</a:t>
            </a:r>
            <a:r>
              <a:rPr lang="en-US" b="1" dirty="0" smtClean="0">
                <a:solidFill>
                  <a:schemeClr val="tx1">
                    <a:lumMod val="95000"/>
                    <a:lumOff val="5000"/>
                  </a:schemeClr>
                </a:solidFill>
              </a:rPr>
              <a:t> </a:t>
            </a:r>
          </a:p>
          <a:p>
            <a:r>
              <a:rPr lang="en-US" b="1" dirty="0" smtClean="0">
                <a:solidFill>
                  <a:schemeClr val="tx1">
                    <a:lumMod val="95000"/>
                    <a:lumOff val="5000"/>
                  </a:schemeClr>
                </a:solidFill>
              </a:rPr>
              <a:t>They had no orthodontist so I decided to go there once a month </a:t>
            </a:r>
          </a:p>
          <a:p>
            <a:r>
              <a:rPr lang="en-US" b="1" dirty="0" smtClean="0">
                <a:solidFill>
                  <a:schemeClr val="tx1">
                    <a:lumMod val="95000"/>
                    <a:lumOff val="5000"/>
                  </a:schemeClr>
                </a:solidFill>
              </a:rPr>
              <a:t>We also found a </a:t>
            </a:r>
            <a:r>
              <a:rPr lang="en-US" b="1" dirty="0" err="1" smtClean="0">
                <a:solidFill>
                  <a:schemeClr val="tx1">
                    <a:lumMod val="95000"/>
                    <a:lumOff val="5000"/>
                  </a:schemeClr>
                </a:solidFill>
              </a:rPr>
              <a:t>oro</a:t>
            </a:r>
            <a:r>
              <a:rPr lang="en-US" b="1" dirty="0" smtClean="0">
                <a:solidFill>
                  <a:schemeClr val="tx1">
                    <a:lumMod val="95000"/>
                    <a:lumOff val="5000"/>
                  </a:schemeClr>
                </a:solidFill>
              </a:rPr>
              <a:t>-</a:t>
            </a:r>
            <a:r>
              <a:rPr lang="en-US" b="1" dirty="0" err="1" smtClean="0">
                <a:solidFill>
                  <a:schemeClr val="tx1">
                    <a:lumMod val="95000"/>
                    <a:lumOff val="5000"/>
                  </a:schemeClr>
                </a:solidFill>
              </a:rPr>
              <a:t>maxillo</a:t>
            </a:r>
            <a:r>
              <a:rPr lang="en-US" b="1" dirty="0" smtClean="0">
                <a:solidFill>
                  <a:schemeClr val="tx1">
                    <a:lumMod val="95000"/>
                    <a:lumOff val="5000"/>
                  </a:schemeClr>
                </a:solidFill>
              </a:rPr>
              <a:t>-facial surgeon to come there and help </a:t>
            </a:r>
          </a:p>
          <a:p>
            <a:endParaRPr lang="en-US" dirty="0" smtClean="0">
              <a:solidFill>
                <a:srgbClr val="FFFF00"/>
              </a:solidFill>
            </a:endParaRPr>
          </a:p>
          <a:p>
            <a:endParaRPr lang="en-US" dirty="0" smtClean="0"/>
          </a:p>
        </p:txBody>
      </p:sp>
    </p:spTree>
    <p:extLst>
      <p:ext uri="{BB962C8B-B14F-4D97-AF65-F5344CB8AC3E}">
        <p14:creationId xmlns:p14="http://schemas.microsoft.com/office/powerpoint/2010/main" val="26171395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6000" contrast="6000"/>
                    </a14:imgEffect>
                  </a14:imgLayer>
                </a14:imgProps>
              </a:ext>
              <a:ext uri="{28A0092B-C50C-407E-A947-70E740481C1C}">
                <a14:useLocalDpi xmlns:a14="http://schemas.microsoft.com/office/drawing/2010/main" val="0"/>
              </a:ext>
            </a:extLst>
          </a:blip>
          <a:stretch>
            <a:fillRect/>
          </a:stretch>
        </p:blipFill>
        <p:spPr>
          <a:xfrm rot="5400000">
            <a:off x="3429000" y="1143003"/>
            <a:ext cx="6857999" cy="4572000"/>
          </a:xfrm>
          <a:prstGeom prst="rect">
            <a:avLst/>
          </a:prstGeom>
        </p:spPr>
      </p:pic>
      <p:pic>
        <p:nvPicPr>
          <p:cNvPr id="4" name="Content Placeholder 3"/>
          <p:cNvPicPr>
            <a:picLocks noGrp="1" noChangeAspect="1"/>
          </p:cNvPicPr>
          <p:nvPr>
            <p:ph idx="1"/>
          </p:nvPr>
        </p:nvPicPr>
        <p:blipFill>
          <a:blip r:embed="rId4" cstate="print">
            <a:extLst>
              <a:ext uri="{BEBA8EAE-BF5A-486C-A8C5-ECC9F3942E4B}">
                <a14:imgProps xmlns:a14="http://schemas.microsoft.com/office/drawing/2010/main">
                  <a14:imgLayer r:embed="rId5">
                    <a14:imgEffect>
                      <a14:brightnessContrast bright="64000" contrast="7000"/>
                    </a14:imgEffect>
                  </a14:imgLayer>
                </a14:imgProps>
              </a:ext>
              <a:ext uri="{28A0092B-C50C-407E-A947-70E740481C1C}">
                <a14:useLocalDpi xmlns:a14="http://schemas.microsoft.com/office/drawing/2010/main" val="0"/>
              </a:ext>
            </a:extLst>
          </a:blip>
          <a:stretch>
            <a:fillRect/>
          </a:stretch>
        </p:blipFill>
        <p:spPr>
          <a:xfrm rot="5400000">
            <a:off x="-1143003" y="1219200"/>
            <a:ext cx="6858002" cy="4572001"/>
          </a:xfrm>
        </p:spPr>
      </p:pic>
      <p:sp>
        <p:nvSpPr>
          <p:cNvPr id="2" name="Title 1"/>
          <p:cNvSpPr>
            <a:spLocks noGrp="1"/>
          </p:cNvSpPr>
          <p:nvPr>
            <p:ph type="title"/>
          </p:nvPr>
        </p:nvSpPr>
        <p:spPr>
          <a:xfrm>
            <a:off x="228598" y="556422"/>
            <a:ext cx="4343401" cy="5745162"/>
          </a:xfrm>
        </p:spPr>
        <p:txBody>
          <a:bodyPr>
            <a:normAutofit fontScale="90000"/>
          </a:bodyPr>
          <a:lstStyle/>
          <a:p>
            <a:pPr algn="l"/>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smtClean="0"/>
              <a:t/>
            </a:r>
            <a:br>
              <a:rPr lang="en-US" sz="3600" dirty="0" smtClean="0"/>
            </a:br>
            <a:r>
              <a:rPr lang="en-US" sz="3600" u="sng" dirty="0" smtClean="0">
                <a:solidFill>
                  <a:srgbClr val="92D050"/>
                </a:solidFill>
              </a:rPr>
              <a:t>Prevention program in </a:t>
            </a:r>
            <a:r>
              <a:rPr lang="en-US" sz="3600" u="sng" dirty="0" err="1" smtClean="0">
                <a:solidFill>
                  <a:srgbClr val="92D050"/>
                </a:solidFill>
              </a:rPr>
              <a:t>Tandarei</a:t>
            </a:r>
            <a:r>
              <a:rPr lang="en-US" sz="3600" u="sng" dirty="0" smtClean="0">
                <a:solidFill>
                  <a:srgbClr val="92D050"/>
                </a:solidFill>
              </a:rPr>
              <a:t>  </a:t>
            </a:r>
            <a:r>
              <a:rPr lang="en-US" sz="3600" dirty="0" smtClean="0"/>
              <a:t/>
            </a:r>
            <a:br>
              <a:rPr lang="en-US" sz="3600" dirty="0" smtClean="0"/>
            </a:br>
            <a:r>
              <a:rPr lang="en-US" sz="3600" dirty="0" smtClean="0"/>
              <a:t>We went to the local schools and taught children basic rules of oral hygiene.</a:t>
            </a:r>
            <a:br>
              <a:rPr lang="en-US" sz="3600" dirty="0" smtClean="0"/>
            </a:br>
            <a:r>
              <a:rPr lang="en-US" sz="3600" dirty="0" smtClean="0"/>
              <a:t>In the following weeks they also had free consultations </a:t>
            </a:r>
            <a:br>
              <a:rPr lang="en-US" sz="3600" dirty="0" smtClean="0"/>
            </a:br>
            <a:r>
              <a:rPr lang="en-US" sz="3600" dirty="0" smtClean="0"/>
              <a:t>The dental office has contract with the CJAS so some of the treatments could </a:t>
            </a:r>
            <a:r>
              <a:rPr lang="en-US" sz="3600" dirty="0" err="1" smtClean="0"/>
              <a:t>pe</a:t>
            </a:r>
            <a:r>
              <a:rPr lang="en-US" sz="3600" dirty="0" smtClean="0"/>
              <a:t> covered by the state </a:t>
            </a:r>
            <a:br>
              <a:rPr lang="en-US" sz="3600" dirty="0" smtClean="0"/>
            </a:br>
            <a:r>
              <a:rPr lang="en-US" dirty="0" smtClean="0">
                <a:solidFill>
                  <a:schemeClr val="accent2">
                    <a:lumMod val="60000"/>
                    <a:lumOff val="40000"/>
                  </a:schemeClr>
                </a:solidFill>
              </a:rPr>
              <a:t/>
            </a:r>
            <a:br>
              <a:rPr lang="en-US" dirty="0" smtClean="0">
                <a:solidFill>
                  <a:schemeClr val="accent2">
                    <a:lumMod val="60000"/>
                    <a:lumOff val="40000"/>
                  </a:schemeClr>
                </a:solidFill>
              </a:rPr>
            </a:br>
            <a:r>
              <a:rPr lang="en-US" dirty="0" smtClean="0">
                <a:solidFill>
                  <a:schemeClr val="accent2">
                    <a:lumMod val="60000"/>
                    <a:lumOff val="40000"/>
                  </a:schemeClr>
                </a:solidFill>
              </a:rPr>
              <a:t> </a:t>
            </a:r>
            <a:r>
              <a:rPr lang="en-US" dirty="0" smtClean="0">
                <a:solidFill>
                  <a:schemeClr val="accent1">
                    <a:lumMod val="60000"/>
                    <a:lumOff val="40000"/>
                  </a:schemeClr>
                </a:solidFill>
              </a:rPr>
              <a:t/>
            </a:r>
            <a:br>
              <a:rPr lang="en-US" dirty="0" smtClean="0">
                <a:solidFill>
                  <a:schemeClr val="accent1">
                    <a:lumMod val="60000"/>
                    <a:lumOff val="40000"/>
                  </a:schemeClr>
                </a:solidFill>
              </a:rPr>
            </a:br>
            <a:endParaRPr lang="en-US" dirty="0">
              <a:solidFill>
                <a:schemeClr val="accent1">
                  <a:lumMod val="60000"/>
                  <a:lumOff val="40000"/>
                </a:schemeClr>
              </a:solidFill>
            </a:endParaRPr>
          </a:p>
        </p:txBody>
      </p:sp>
    </p:spTree>
    <p:extLst>
      <p:ext uri="{BB962C8B-B14F-4D97-AF65-F5344CB8AC3E}">
        <p14:creationId xmlns:p14="http://schemas.microsoft.com/office/powerpoint/2010/main" val="11497445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6000" contrast="-13000"/>
                    </a14:imgEffect>
                  </a14:imgLayer>
                </a14:imgProps>
              </a:ext>
              <a:ext uri="{28A0092B-C50C-407E-A947-70E740481C1C}">
                <a14:useLocalDpi xmlns:a14="http://schemas.microsoft.com/office/drawing/2010/main" val="0"/>
              </a:ext>
            </a:extLst>
          </a:blip>
          <a:stretch>
            <a:fillRect/>
          </a:stretch>
        </p:blipFill>
        <p:spPr>
          <a:xfrm>
            <a:off x="0" y="0"/>
            <a:ext cx="9144000" cy="6571631"/>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stA="27000" endPos="65000" dist="50800" dir="5400000" sy="-100000" algn="bl" rotWithShape="0"/>
          </a:effectLst>
        </p:spPr>
      </p:pic>
      <p:sp>
        <p:nvSpPr>
          <p:cNvPr id="2" name="Title 1"/>
          <p:cNvSpPr>
            <a:spLocks noGrp="1"/>
          </p:cNvSpPr>
          <p:nvPr>
            <p:ph type="title"/>
          </p:nvPr>
        </p:nvSpPr>
        <p:spPr/>
        <p:txBody>
          <a:bodyPr/>
          <a:lstStyle/>
          <a:p>
            <a:r>
              <a:rPr lang="en-US" b="1" u="sng" dirty="0" smtClean="0"/>
              <a:t>Future plans in </a:t>
            </a:r>
            <a:r>
              <a:rPr lang="en-US" b="1" u="sng" dirty="0" err="1" smtClean="0"/>
              <a:t>Tandarei</a:t>
            </a:r>
            <a:endParaRPr lang="en-US" b="1" u="sng" dirty="0"/>
          </a:p>
        </p:txBody>
      </p:sp>
      <p:sp>
        <p:nvSpPr>
          <p:cNvPr id="5" name="Content Placeholder 4"/>
          <p:cNvSpPr>
            <a:spLocks noGrp="1"/>
          </p:cNvSpPr>
          <p:nvPr>
            <p:ph idx="1"/>
          </p:nvPr>
        </p:nvSpPr>
        <p:spPr/>
        <p:txBody>
          <a:bodyPr/>
          <a:lstStyle/>
          <a:p>
            <a:r>
              <a:rPr lang="en-US" dirty="0" smtClean="0"/>
              <a:t>Bring other medical specialist as cardiologist , gastroenterologist, pediatrician </a:t>
            </a:r>
            <a:endParaRPr lang="en-US" dirty="0"/>
          </a:p>
        </p:txBody>
      </p:sp>
    </p:spTree>
    <p:extLst>
      <p:ext uri="{BB962C8B-B14F-4D97-AF65-F5344CB8AC3E}">
        <p14:creationId xmlns:p14="http://schemas.microsoft.com/office/powerpoint/2010/main" val="18077147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73949"/>
          </a:xfrm>
          <a:prstGeom prst="rect">
            <a:avLst/>
          </a:prstGeom>
        </p:spPr>
      </p:pic>
      <p:sp>
        <p:nvSpPr>
          <p:cNvPr id="2" name="Title 1"/>
          <p:cNvSpPr>
            <a:spLocks noGrp="1"/>
          </p:cNvSpPr>
          <p:nvPr>
            <p:ph type="title"/>
          </p:nvPr>
        </p:nvSpPr>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rPr>
              <a:t>Prevention in Bucharest and </a:t>
            </a:r>
            <a:r>
              <a:rPr lang="en-US" dirty="0" err="1" smtClean="0">
                <a:solidFill>
                  <a:schemeClr val="bg1"/>
                </a:solidFill>
              </a:rPr>
              <a:t>Ramnicu</a:t>
            </a:r>
            <a:r>
              <a:rPr lang="en-US" dirty="0" smtClean="0">
                <a:solidFill>
                  <a:schemeClr val="bg1"/>
                </a:solidFill>
              </a:rPr>
              <a:t> </a:t>
            </a:r>
            <a:r>
              <a:rPr lang="en-US" dirty="0" err="1" smtClean="0">
                <a:solidFill>
                  <a:schemeClr val="bg1"/>
                </a:solidFill>
              </a:rPr>
              <a:t>Valcea</a:t>
            </a:r>
            <a:r>
              <a:rPr lang="en-US" dirty="0" smtClean="0">
                <a:solidFill>
                  <a:schemeClr val="bg1"/>
                </a:solidFill>
              </a:rPr>
              <a:t> </a:t>
            </a:r>
            <a:endParaRPr lang="en-US" dirty="0">
              <a:solidFill>
                <a:schemeClr val="bg1"/>
              </a:solidFill>
            </a:endParaRPr>
          </a:p>
        </p:txBody>
      </p:sp>
      <p:sp>
        <p:nvSpPr>
          <p:cNvPr id="3" name="Content Placeholder 2"/>
          <p:cNvSpPr>
            <a:spLocks noGrp="1"/>
          </p:cNvSpPr>
          <p:nvPr>
            <p:ph idx="1"/>
          </p:nvPr>
        </p:nvSpPr>
        <p:spPr>
          <a:xfrm>
            <a:off x="304800" y="3200400"/>
            <a:ext cx="8229600" cy="4525963"/>
          </a:xfrm>
        </p:spPr>
        <p:txBody>
          <a:bodyPr/>
          <a:lstStyle/>
          <a:p>
            <a:r>
              <a:rPr lang="en-US" dirty="0" smtClean="0">
                <a:solidFill>
                  <a:schemeClr val="bg1"/>
                </a:solidFill>
              </a:rPr>
              <a:t>We take care about recently erupted teeth by tooth sealing</a:t>
            </a:r>
          </a:p>
          <a:p>
            <a:r>
              <a:rPr lang="en-US" dirty="0" smtClean="0">
                <a:solidFill>
                  <a:schemeClr val="bg1"/>
                </a:solidFill>
              </a:rPr>
              <a:t>We also look for interception of orthodontic problems </a:t>
            </a:r>
          </a:p>
          <a:p>
            <a:r>
              <a:rPr lang="en-US" dirty="0" smtClean="0">
                <a:solidFill>
                  <a:schemeClr val="bg1"/>
                </a:solidFill>
              </a:rPr>
              <a:t>Periodical  dental check </a:t>
            </a:r>
          </a:p>
          <a:p>
            <a:endParaRPr lang="en-US" dirty="0">
              <a:solidFill>
                <a:schemeClr val="bg1"/>
              </a:solidFill>
            </a:endParaRPr>
          </a:p>
        </p:txBody>
      </p:sp>
    </p:spTree>
    <p:extLst>
      <p:ext uri="{BB962C8B-B14F-4D97-AF65-F5344CB8AC3E}">
        <p14:creationId xmlns:p14="http://schemas.microsoft.com/office/powerpoint/2010/main" val="11505950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66000" contrast="22000"/>
                    </a14:imgEffect>
                  </a14:imgLayer>
                </a14:imgProps>
              </a:ext>
              <a:ext uri="{28A0092B-C50C-407E-A947-70E740481C1C}">
                <a14:useLocalDpi xmlns:a14="http://schemas.microsoft.com/office/drawing/2010/main" val="0"/>
              </a:ext>
            </a:extLst>
          </a:blip>
          <a:stretch>
            <a:fillRect/>
          </a:stretch>
        </p:blipFill>
        <p:spPr>
          <a:xfrm>
            <a:off x="0" y="0"/>
            <a:ext cx="9206269" cy="6876288"/>
          </a:xfrm>
        </p:spPr>
      </p:pic>
      <p:sp>
        <p:nvSpPr>
          <p:cNvPr id="2" name="Title 1"/>
          <p:cNvSpPr>
            <a:spLocks noGrp="1"/>
          </p:cNvSpPr>
          <p:nvPr>
            <p:ph type="title"/>
          </p:nvPr>
        </p:nvSpPr>
        <p:spPr/>
        <p:txBody>
          <a:bodyPr/>
          <a:lstStyle/>
          <a:p>
            <a:endParaRPr lang="en-US" dirty="0"/>
          </a:p>
        </p:txBody>
      </p:sp>
      <p:sp>
        <p:nvSpPr>
          <p:cNvPr id="5" name="TextBox 4"/>
          <p:cNvSpPr txBox="1"/>
          <p:nvPr/>
        </p:nvSpPr>
        <p:spPr>
          <a:xfrm>
            <a:off x="244549" y="1600200"/>
            <a:ext cx="8686800" cy="3970318"/>
          </a:xfrm>
          <a:prstGeom prst="rect">
            <a:avLst/>
          </a:prstGeom>
          <a:noFill/>
        </p:spPr>
        <p:txBody>
          <a:bodyPr wrap="square" rtlCol="0">
            <a:spAutoFit/>
          </a:bodyPr>
          <a:lstStyle/>
          <a:p>
            <a:r>
              <a:rPr lang="en-US" dirty="0" smtClean="0"/>
              <a:t> </a:t>
            </a:r>
            <a:r>
              <a:rPr lang="en-US" sz="3600" dirty="0" smtClean="0"/>
              <a:t>In the urban places everyone </a:t>
            </a:r>
            <a:r>
              <a:rPr lang="en-US" sz="3600" dirty="0"/>
              <a:t>benefits from preventive dentistry. Children in particular benefit because it allows their newly developing adult teeth to come in strong and healthy. Aging adults benefit from preventive dentistry because it helps them to keep their real teeth.</a:t>
            </a:r>
          </a:p>
        </p:txBody>
      </p:sp>
    </p:spTree>
    <p:extLst>
      <p:ext uri="{BB962C8B-B14F-4D97-AF65-F5344CB8AC3E}">
        <p14:creationId xmlns:p14="http://schemas.microsoft.com/office/powerpoint/2010/main" val="37503549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tretch>
            <a:fillRect/>
          </a:stretch>
        </p:blipFill>
        <p:spPr>
          <a:xfrm>
            <a:off x="0" y="11114"/>
            <a:ext cx="9129182" cy="6846886"/>
          </a:xfrm>
        </p:spPr>
      </p:pic>
      <p:sp>
        <p:nvSpPr>
          <p:cNvPr id="2" name="Title 1"/>
          <p:cNvSpPr>
            <a:spLocks noGrp="1"/>
          </p:cNvSpPr>
          <p:nvPr>
            <p:ph type="title"/>
          </p:nvPr>
        </p:nvSpPr>
        <p:spPr>
          <a:xfrm>
            <a:off x="457200" y="274638"/>
            <a:ext cx="8229600" cy="6354762"/>
          </a:xfrm>
        </p:spPr>
        <p:txBody>
          <a:bodyPr>
            <a:normAutofit fontScale="90000"/>
          </a:bodyPr>
          <a:lstStyle/>
          <a:p>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3600" dirty="0" smtClean="0"/>
              <a:t>There </a:t>
            </a:r>
            <a:r>
              <a:rPr lang="en-US" sz="3600" dirty="0"/>
              <a:t>are many forms of preventive dentistry, such as daily brushing and annual dental cleanings. These practices are designed to ensure that teeth are clean, strong, and white. Children should be taught proper oral hygiene at an early age.</a:t>
            </a:r>
            <a:br>
              <a:rPr lang="en-US" sz="3600" dirty="0"/>
            </a:br>
            <a:r>
              <a:rPr lang="en-US" sz="3600" dirty="0"/>
              <a:t>The most important part of preventive dentistry is to brush teeth daily with </a:t>
            </a:r>
            <a:r>
              <a:rPr lang="en-US" sz="3600" dirty="0" smtClean="0"/>
              <a:t>fluoride toothpaste. Most </a:t>
            </a:r>
            <a:r>
              <a:rPr lang="en-US" sz="3600" dirty="0"/>
              <a:t>people should replace their toothbrushes three to four times a year or as the bristles start to fray.</a:t>
            </a:r>
            <a:br>
              <a:rPr lang="en-US" sz="3600" dirty="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t>
            </a:r>
            <a:r>
              <a:rPr lang="en-US" dirty="0" smtClean="0"/>
              <a:t>                                     </a:t>
            </a:r>
            <a:r>
              <a:rPr lang="en-US" dirty="0" err="1" smtClean="0"/>
              <a:t>Ramnicu</a:t>
            </a:r>
            <a:r>
              <a:rPr lang="en-US" dirty="0" smtClean="0"/>
              <a:t> </a:t>
            </a:r>
            <a:r>
              <a:rPr lang="en-US" dirty="0" err="1" smtClean="0"/>
              <a:t>Valcea</a:t>
            </a:r>
            <a:r>
              <a:rPr lang="en-US" dirty="0" smtClean="0"/>
              <a:t> </a:t>
            </a:r>
            <a:endParaRPr lang="en-US" dirty="0"/>
          </a:p>
        </p:txBody>
      </p:sp>
    </p:spTree>
    <p:extLst>
      <p:ext uri="{BB962C8B-B14F-4D97-AF65-F5344CB8AC3E}">
        <p14:creationId xmlns:p14="http://schemas.microsoft.com/office/powerpoint/2010/main" val="246060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40000" contrast="70000"/>
                    </a14:imgEffect>
                  </a14:imgLayer>
                </a14:imgProps>
              </a:ext>
              <a:ext uri="{28A0092B-C50C-407E-A947-70E740481C1C}">
                <a14:useLocalDpi xmlns:a14="http://schemas.microsoft.com/office/drawing/2010/main" val="0"/>
              </a:ext>
            </a:extLst>
          </a:blip>
          <a:stretch>
            <a:fillRect/>
          </a:stretch>
        </p:blipFill>
        <p:spPr>
          <a:xfrm>
            <a:off x="0" y="0"/>
            <a:ext cx="9206269" cy="6881604"/>
          </a:xfrm>
        </p:spPr>
      </p:pic>
      <p:sp>
        <p:nvSpPr>
          <p:cNvPr id="2" name="Title 1"/>
          <p:cNvSpPr>
            <a:spLocks noGrp="1"/>
          </p:cNvSpPr>
          <p:nvPr>
            <p:ph type="title"/>
          </p:nvPr>
        </p:nvSpPr>
        <p:spPr>
          <a:xfrm>
            <a:off x="304800" y="381000"/>
            <a:ext cx="7543800" cy="4678362"/>
          </a:xfrm>
        </p:spPr>
        <p:txBody>
          <a:bodyPr>
            <a:normAutofit/>
          </a:bodyPr>
          <a:lstStyle/>
          <a:p>
            <a:pPr fontAlgn="base"/>
            <a:r>
              <a:rPr lang="en-US" sz="2700" dirty="0">
                <a:solidFill>
                  <a:srgbClr val="555555"/>
                </a:solidFill>
                <a:latin typeface="Arial"/>
              </a:rPr>
              <a:t/>
            </a:r>
            <a:br>
              <a:rPr lang="en-US" sz="2700" dirty="0">
                <a:solidFill>
                  <a:srgbClr val="555555"/>
                </a:solidFill>
                <a:latin typeface="Arial"/>
              </a:rPr>
            </a:br>
            <a:r>
              <a:rPr lang="en-US" sz="2700" dirty="0" smtClean="0">
                <a:solidFill>
                  <a:srgbClr val="555555"/>
                </a:solidFill>
                <a:latin typeface="Arial"/>
              </a:rPr>
              <a:t/>
            </a:r>
            <a:br>
              <a:rPr lang="en-US" sz="2700" dirty="0" smtClean="0">
                <a:solidFill>
                  <a:srgbClr val="555555"/>
                </a:solidFill>
                <a:latin typeface="Arial"/>
              </a:rPr>
            </a:br>
            <a:r>
              <a:rPr lang="en-US" sz="2700" dirty="0">
                <a:solidFill>
                  <a:srgbClr val="555555"/>
                </a:solidFill>
                <a:latin typeface="Arial"/>
              </a:rPr>
              <a:t/>
            </a:r>
            <a:br>
              <a:rPr lang="en-US" sz="2700" dirty="0">
                <a:solidFill>
                  <a:srgbClr val="555555"/>
                </a:solidFill>
                <a:latin typeface="Arial"/>
              </a:rPr>
            </a:br>
            <a:r>
              <a:rPr lang="en-US" sz="2700" dirty="0">
                <a:solidFill>
                  <a:srgbClr val="555555"/>
                </a:solidFill>
                <a:latin typeface="Arial"/>
              </a:rPr>
              <a:t/>
            </a:r>
            <a:br>
              <a:rPr lang="en-US" sz="2700" dirty="0">
                <a:solidFill>
                  <a:srgbClr val="555555"/>
                </a:solidFill>
                <a:latin typeface="Arial"/>
              </a:rPr>
            </a:br>
            <a:r>
              <a:rPr lang="en-US" sz="2700" dirty="0" smtClean="0">
                <a:solidFill>
                  <a:srgbClr val="555555"/>
                </a:solidFill>
                <a:latin typeface="Arial"/>
              </a:rPr>
              <a:t/>
            </a:r>
            <a:br>
              <a:rPr lang="en-US" sz="2700" dirty="0" smtClean="0">
                <a:solidFill>
                  <a:srgbClr val="555555"/>
                </a:solidFill>
                <a:latin typeface="Arial"/>
              </a:rPr>
            </a:br>
            <a:r>
              <a:rPr lang="en-US" sz="2700" dirty="0">
                <a:solidFill>
                  <a:srgbClr val="555555"/>
                </a:solidFill>
                <a:latin typeface="Arial"/>
              </a:rPr>
              <a:t/>
            </a:r>
            <a:br>
              <a:rPr lang="en-US" sz="2700" dirty="0">
                <a:solidFill>
                  <a:srgbClr val="555555"/>
                </a:solidFill>
                <a:latin typeface="Arial"/>
              </a:rPr>
            </a:br>
            <a:r>
              <a:rPr lang="en-US" sz="2700" dirty="0" smtClean="0">
                <a:solidFill>
                  <a:srgbClr val="555555"/>
                </a:solidFill>
                <a:latin typeface="Arial"/>
              </a:rPr>
              <a:t/>
            </a:r>
            <a:br>
              <a:rPr lang="en-US" sz="2700" dirty="0" smtClean="0">
                <a:solidFill>
                  <a:srgbClr val="555555"/>
                </a:solidFill>
                <a:latin typeface="Arial"/>
              </a:rPr>
            </a:br>
            <a:endParaRPr lang="en-US" dirty="0"/>
          </a:p>
        </p:txBody>
      </p:sp>
      <p:sp>
        <p:nvSpPr>
          <p:cNvPr id="5" name="TextBox 4"/>
          <p:cNvSpPr txBox="1"/>
          <p:nvPr/>
        </p:nvSpPr>
        <p:spPr>
          <a:xfrm>
            <a:off x="3581400" y="5257800"/>
            <a:ext cx="5148845" cy="1107996"/>
          </a:xfrm>
          <a:prstGeom prst="rect">
            <a:avLst/>
          </a:prstGeom>
          <a:noFill/>
        </p:spPr>
        <p:txBody>
          <a:bodyPr wrap="none" rtlCol="0">
            <a:spAutoFit/>
          </a:bodyPr>
          <a:lstStyle/>
          <a:p>
            <a:r>
              <a:rPr lang="en-US" sz="6600" dirty="0" smtClean="0"/>
              <a:t>Thank    you   !</a:t>
            </a:r>
            <a:endParaRPr lang="en-US" sz="6600" dirty="0"/>
          </a:p>
        </p:txBody>
      </p:sp>
    </p:spTree>
    <p:extLst>
      <p:ext uri="{BB962C8B-B14F-4D97-AF65-F5344CB8AC3E}">
        <p14:creationId xmlns:p14="http://schemas.microsoft.com/office/powerpoint/2010/main" val="18305100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t>
            </a:r>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993" y="1600200"/>
            <a:ext cx="6034013" cy="4525963"/>
          </a:xfrm>
        </p:spPr>
      </p:pic>
    </p:spTree>
    <p:extLst>
      <p:ext uri="{BB962C8B-B14F-4D97-AF65-F5344CB8AC3E}">
        <p14:creationId xmlns:p14="http://schemas.microsoft.com/office/powerpoint/2010/main" val="1506362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206" y="3124200"/>
            <a:ext cx="8229600" cy="3500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13491"/>
            <a:ext cx="8380412" cy="231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016879"/>
            <a:ext cx="2932113" cy="219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372" y="-304800"/>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151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77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65500" y="533400"/>
            <a:ext cx="5245100" cy="5759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2908300" cy="584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876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25"/>
            <a:ext cx="9144000" cy="677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u="sng" dirty="0" smtClean="0"/>
              <a:t>How it started</a:t>
            </a:r>
            <a:endParaRPr lang="en-US" b="1" u="sng" dirty="0"/>
          </a:p>
        </p:txBody>
      </p:sp>
      <p:sp>
        <p:nvSpPr>
          <p:cNvPr id="3" name="Content Placeholder 2"/>
          <p:cNvSpPr>
            <a:spLocks noGrp="1"/>
          </p:cNvSpPr>
          <p:nvPr>
            <p:ph idx="1"/>
          </p:nvPr>
        </p:nvSpPr>
        <p:spPr/>
        <p:txBody>
          <a:bodyPr/>
          <a:lstStyle/>
          <a:p>
            <a:r>
              <a:rPr lang="en-US" dirty="0" smtClean="0"/>
              <a:t>In November 2010, the mayor of </a:t>
            </a:r>
            <a:r>
              <a:rPr lang="en-US" dirty="0" err="1" smtClean="0"/>
              <a:t>Cernisoara</a:t>
            </a:r>
            <a:r>
              <a:rPr lang="en-US" dirty="0" smtClean="0"/>
              <a:t> and I, started a partnership to have a dental services in his commune; </a:t>
            </a:r>
          </a:p>
          <a:p>
            <a:r>
              <a:rPr lang="en-US" dirty="0" smtClean="0"/>
              <a:t>He offered the old dentistry consulting room and some good willing people to help; </a:t>
            </a:r>
          </a:p>
          <a:p>
            <a:r>
              <a:rPr lang="en-US" dirty="0" smtClean="0"/>
              <a:t>I had to bring the necessary instruments and to refurbish the place;</a:t>
            </a:r>
            <a:endParaRPr lang="en-US" dirty="0"/>
          </a:p>
        </p:txBody>
      </p:sp>
    </p:spTree>
    <p:extLst>
      <p:ext uri="{BB962C8B-B14F-4D97-AF65-F5344CB8AC3E}">
        <p14:creationId xmlns:p14="http://schemas.microsoft.com/office/powerpoint/2010/main" val="932042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088"/>
            <a:ext cx="9144000" cy="677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u="sng" dirty="0"/>
              <a:t>How it </a:t>
            </a:r>
            <a:r>
              <a:rPr lang="en-US" b="1" u="sng" dirty="0" smtClean="0"/>
              <a:t>started</a:t>
            </a:r>
            <a:r>
              <a:rPr lang="en-US" b="1" u="sng" dirty="0"/>
              <a:t> </a:t>
            </a:r>
            <a:r>
              <a:rPr lang="en-US" b="1" u="sng" dirty="0" smtClean="0"/>
              <a:t>(cont.) </a:t>
            </a:r>
            <a:endParaRPr lang="en-US" b="1" u="sng" dirty="0"/>
          </a:p>
        </p:txBody>
      </p:sp>
      <p:sp>
        <p:nvSpPr>
          <p:cNvPr id="3" name="Content Placeholder 2"/>
          <p:cNvSpPr>
            <a:spLocks noGrp="1"/>
          </p:cNvSpPr>
          <p:nvPr>
            <p:ph idx="1"/>
          </p:nvPr>
        </p:nvSpPr>
        <p:spPr/>
        <p:txBody>
          <a:bodyPr/>
          <a:lstStyle/>
          <a:p>
            <a:r>
              <a:rPr lang="en-US" dirty="0" smtClean="0"/>
              <a:t>I bought a second hand chair from an older dentist;</a:t>
            </a:r>
          </a:p>
          <a:p>
            <a:r>
              <a:rPr lang="en-US" dirty="0" smtClean="0"/>
              <a:t>I also bought an air compressor and an autoclave; </a:t>
            </a:r>
          </a:p>
          <a:p>
            <a:r>
              <a:rPr lang="en-US" dirty="0" smtClean="0"/>
              <a:t>The same with the furniture ( the sink and it’s cabinet , a table and cupboards</a:t>
            </a:r>
            <a:r>
              <a:rPr lang="en-US" dirty="0" smtClean="0">
                <a:solidFill>
                  <a:srgbClr val="FF0000"/>
                </a:solidFill>
              </a:rPr>
              <a:t> </a:t>
            </a:r>
            <a:r>
              <a:rPr lang="en-US" dirty="0" smtClean="0"/>
              <a:t>to deposit the materials );</a:t>
            </a:r>
            <a:endParaRPr lang="en-US" strike="dblStrike" dirty="0" smtClean="0">
              <a:solidFill>
                <a:srgbClr val="FF0000"/>
              </a:solidFill>
            </a:endParaRPr>
          </a:p>
        </p:txBody>
      </p:sp>
    </p:spTree>
    <p:extLst>
      <p:ext uri="{BB962C8B-B14F-4D97-AF65-F5344CB8AC3E}">
        <p14:creationId xmlns:p14="http://schemas.microsoft.com/office/powerpoint/2010/main" val="3755669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The results since March 2011</a:t>
            </a:r>
            <a:endParaRPr lang="en-US" b="1" u="sng"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4397" y="1600200"/>
            <a:ext cx="6181803" cy="4525963"/>
          </a:xfrm>
        </p:spPr>
      </p:pic>
    </p:spTree>
    <p:extLst>
      <p:ext uri="{BB962C8B-B14F-4D97-AF65-F5344CB8AC3E}">
        <p14:creationId xmlns:p14="http://schemas.microsoft.com/office/powerpoint/2010/main" val="2076415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First patients </a:t>
            </a:r>
            <a:endParaRPr lang="en-US" b="1" u="sng"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a:scene3d>
            <a:camera prst="orthographicFront">
              <a:rot lat="300000" lon="0" rev="10799999"/>
            </a:camera>
            <a:lightRig rig="threePt" dir="t"/>
          </a:scene3d>
        </p:spPr>
      </p:pic>
    </p:spTree>
    <p:extLst>
      <p:ext uri="{BB962C8B-B14F-4D97-AF65-F5344CB8AC3E}">
        <p14:creationId xmlns:p14="http://schemas.microsoft.com/office/powerpoint/2010/main" val="1075792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7769</TotalTime>
  <Words>923</Words>
  <Application>Microsoft Office PowerPoint</Application>
  <PresentationFormat>Diavoorstelling (4:3)</PresentationFormat>
  <Paragraphs>121</Paragraphs>
  <Slides>38</Slides>
  <Notes>2</Notes>
  <HiddenSlides>0</HiddenSlides>
  <MMClips>0</MMClips>
  <ScaleCrop>false</ScaleCrop>
  <HeadingPairs>
    <vt:vector size="4" baseType="variant">
      <vt:variant>
        <vt:lpstr>Thema</vt:lpstr>
      </vt:variant>
      <vt:variant>
        <vt:i4>1</vt:i4>
      </vt:variant>
      <vt:variant>
        <vt:lpstr>Diatitels</vt:lpstr>
      </vt:variant>
      <vt:variant>
        <vt:i4>38</vt:i4>
      </vt:variant>
    </vt:vector>
  </HeadingPairs>
  <TitlesOfParts>
    <vt:vector size="39" baseType="lpstr">
      <vt:lpstr>Office Theme</vt:lpstr>
      <vt:lpstr>PowerPoint-presentatie</vt:lpstr>
      <vt:lpstr>PowerPoint-presentatie</vt:lpstr>
      <vt:lpstr>PowerPoint-presentatie</vt:lpstr>
      <vt:lpstr>PowerPoint-presentatie</vt:lpstr>
      <vt:lpstr>PowerPoint-presentatie</vt:lpstr>
      <vt:lpstr>How it started</vt:lpstr>
      <vt:lpstr>How it started (cont.) </vt:lpstr>
      <vt:lpstr>The results since March 2011</vt:lpstr>
      <vt:lpstr>First patients </vt:lpstr>
      <vt:lpstr>Next steps</vt:lpstr>
      <vt:lpstr>Some papers </vt:lpstr>
      <vt:lpstr>Next steps</vt:lpstr>
      <vt:lpstr>Results</vt:lpstr>
      <vt:lpstr>PowerPoint-presentatie</vt:lpstr>
      <vt:lpstr>GETTING HELP FROM CJAS </vt:lpstr>
      <vt:lpstr>Prevention and rural medical services </vt:lpstr>
      <vt:lpstr>This is how the program works :</vt:lpstr>
      <vt:lpstr>PowerPoint-presentatie</vt:lpstr>
      <vt:lpstr>PowerPoint-presentatie</vt:lpstr>
      <vt:lpstr>PowerPoint-presentatie</vt:lpstr>
      <vt:lpstr>PowerPoint-presentatie</vt:lpstr>
      <vt:lpstr>PowerPoint-presentatie</vt:lpstr>
      <vt:lpstr>PowerPoint-presentatie</vt:lpstr>
      <vt:lpstr>Future</vt:lpstr>
      <vt:lpstr>Lapusata 2070 inhabitants </vt:lpstr>
      <vt:lpstr>First steps in Lapusata</vt:lpstr>
      <vt:lpstr>We informed the people</vt:lpstr>
      <vt:lpstr>Prevention</vt:lpstr>
      <vt:lpstr>Future plans </vt:lpstr>
      <vt:lpstr>Tandarei Ialomita  13000 inhabitants in 2011</vt:lpstr>
      <vt:lpstr>First steps in Tandarei </vt:lpstr>
      <vt:lpstr>    Prevention program in Tandarei   We went to the local schools and taught children basic rules of oral hygiene. In the following weeks they also had free consultations  The dental office has contract with the CJAS so some of the treatments could pe covered by the state     </vt:lpstr>
      <vt:lpstr>Future plans in Tandarei</vt:lpstr>
      <vt:lpstr> Prevention in Bucharest and Ramnicu Valcea </vt:lpstr>
      <vt:lpstr>PowerPoint-presentatie</vt:lpstr>
      <vt:lpstr>       There are many forms of preventive dentistry, such as daily brushing and annual dental cleanings. These practices are designed to ensure that teeth are clean, strong, and white. Children should be taught proper oral hygiene at an early age. The most important part of preventive dentistry is to brush teeth daily with fluoride toothpaste. Most people should replace their toothbrushes three to four times a year or as the bristles start to fray.                                             Ramnicu Valcea </vt:lpstr>
      <vt:lpstr>       </vt:lpstr>
      <vt:lpst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CERNISOARA</dc:title>
  <dc:creator>Alexandru</dc:creator>
  <cp:lastModifiedBy>Jef Vanhoof</cp:lastModifiedBy>
  <cp:revision>58</cp:revision>
  <dcterms:created xsi:type="dcterms:W3CDTF">2015-09-10T05:59:23Z</dcterms:created>
  <dcterms:modified xsi:type="dcterms:W3CDTF">2015-11-17T12:38:53Z</dcterms:modified>
</cp:coreProperties>
</file>